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9" r:id="rId3"/>
    <p:sldId id="258" r:id="rId4"/>
    <p:sldId id="260" r:id="rId5"/>
    <p:sldId id="291" r:id="rId6"/>
    <p:sldId id="262" r:id="rId7"/>
    <p:sldId id="261" r:id="rId8"/>
    <p:sldId id="288" r:id="rId9"/>
    <p:sldId id="273" r:id="rId10"/>
    <p:sldId id="259" r:id="rId11"/>
    <p:sldId id="302" r:id="rId12"/>
    <p:sldId id="284" r:id="rId13"/>
    <p:sldId id="268" r:id="rId14"/>
    <p:sldId id="269" r:id="rId15"/>
    <p:sldId id="270" r:id="rId16"/>
    <p:sldId id="271" r:id="rId17"/>
    <p:sldId id="272" r:id="rId18"/>
    <p:sldId id="279" r:id="rId19"/>
    <p:sldId id="278" r:id="rId20"/>
    <p:sldId id="292" r:id="rId21"/>
    <p:sldId id="287" r:id="rId22"/>
    <p:sldId id="263" r:id="rId23"/>
    <p:sldId id="267" r:id="rId24"/>
    <p:sldId id="266" r:id="rId25"/>
    <p:sldId id="265" r:id="rId26"/>
    <p:sldId id="264" r:id="rId27"/>
    <p:sldId id="300" r:id="rId28"/>
    <p:sldId id="286" r:id="rId29"/>
    <p:sldId id="274" r:id="rId30"/>
    <p:sldId id="275" r:id="rId31"/>
    <p:sldId id="276" r:id="rId32"/>
    <p:sldId id="277" r:id="rId33"/>
    <p:sldId id="295" r:id="rId34"/>
    <p:sldId id="294" r:id="rId35"/>
    <p:sldId id="293" r:id="rId36"/>
    <p:sldId id="297" r:id="rId37"/>
    <p:sldId id="298" r:id="rId38"/>
    <p:sldId id="301" r:id="rId3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0" autoAdjust="0"/>
    <p:restoredTop sz="94660"/>
  </p:normalViewPr>
  <p:slideViewPr>
    <p:cSldViewPr snapToGrid="0">
      <p:cViewPr varScale="1">
        <p:scale>
          <a:sx n="116" d="100"/>
          <a:sy n="116" d="100"/>
        </p:scale>
        <p:origin x="108"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2BE0C502-805D-499B-BF5D-45C9D4E6C1D7}" type="datetimeFigureOut">
              <a:rPr lang="nb-NO" smtClean="0"/>
              <a:t>06.01.2023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88D0BE0-49EB-44C9-BD2F-D6BFC35DAA31}" type="slidenum">
              <a:rPr lang="nb-NO" smtClean="0"/>
              <a:t>‹#›</a:t>
            </a:fld>
            <a:endParaRPr lang="nb-NO"/>
          </a:p>
        </p:txBody>
      </p:sp>
    </p:spTree>
    <p:extLst>
      <p:ext uri="{BB962C8B-B14F-4D97-AF65-F5344CB8AC3E}">
        <p14:creationId xmlns:p14="http://schemas.microsoft.com/office/powerpoint/2010/main" val="603902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2BE0C502-805D-499B-BF5D-45C9D4E6C1D7}" type="datetimeFigureOut">
              <a:rPr lang="nb-NO" smtClean="0"/>
              <a:t>06.01.2023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88D0BE0-49EB-44C9-BD2F-D6BFC35DAA31}" type="slidenum">
              <a:rPr lang="nb-NO" smtClean="0"/>
              <a:t>‹#›</a:t>
            </a:fld>
            <a:endParaRPr lang="nb-NO"/>
          </a:p>
        </p:txBody>
      </p:sp>
    </p:spTree>
    <p:extLst>
      <p:ext uri="{BB962C8B-B14F-4D97-AF65-F5344CB8AC3E}">
        <p14:creationId xmlns:p14="http://schemas.microsoft.com/office/powerpoint/2010/main" val="581490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2BE0C502-805D-499B-BF5D-45C9D4E6C1D7}" type="datetimeFigureOut">
              <a:rPr lang="nb-NO" smtClean="0"/>
              <a:t>06.01.2023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88D0BE0-49EB-44C9-BD2F-D6BFC35DAA31}" type="slidenum">
              <a:rPr lang="nb-NO" smtClean="0"/>
              <a:t>‹#›</a:t>
            </a:fld>
            <a:endParaRPr lang="nb-NO"/>
          </a:p>
        </p:txBody>
      </p:sp>
    </p:spTree>
    <p:extLst>
      <p:ext uri="{BB962C8B-B14F-4D97-AF65-F5344CB8AC3E}">
        <p14:creationId xmlns:p14="http://schemas.microsoft.com/office/powerpoint/2010/main" val="433623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2BE0C502-805D-499B-BF5D-45C9D4E6C1D7}" type="datetimeFigureOut">
              <a:rPr lang="nb-NO" smtClean="0"/>
              <a:t>06.01.2023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88D0BE0-49EB-44C9-BD2F-D6BFC35DAA31}" type="slidenum">
              <a:rPr lang="nb-NO" smtClean="0"/>
              <a:t>‹#›</a:t>
            </a:fld>
            <a:endParaRPr lang="nb-NO"/>
          </a:p>
        </p:txBody>
      </p:sp>
    </p:spTree>
    <p:extLst>
      <p:ext uri="{BB962C8B-B14F-4D97-AF65-F5344CB8AC3E}">
        <p14:creationId xmlns:p14="http://schemas.microsoft.com/office/powerpoint/2010/main" val="761484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2BE0C502-805D-499B-BF5D-45C9D4E6C1D7}" type="datetimeFigureOut">
              <a:rPr lang="nb-NO" smtClean="0"/>
              <a:t>06.01.2023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88D0BE0-49EB-44C9-BD2F-D6BFC35DAA31}" type="slidenum">
              <a:rPr lang="nb-NO" smtClean="0"/>
              <a:t>‹#›</a:t>
            </a:fld>
            <a:endParaRPr lang="nb-NO"/>
          </a:p>
        </p:txBody>
      </p:sp>
    </p:spTree>
    <p:extLst>
      <p:ext uri="{BB962C8B-B14F-4D97-AF65-F5344CB8AC3E}">
        <p14:creationId xmlns:p14="http://schemas.microsoft.com/office/powerpoint/2010/main" val="2576782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2BE0C502-805D-499B-BF5D-45C9D4E6C1D7}" type="datetimeFigureOut">
              <a:rPr lang="nb-NO" smtClean="0"/>
              <a:t>06.01.2023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88D0BE0-49EB-44C9-BD2F-D6BFC35DAA31}" type="slidenum">
              <a:rPr lang="nb-NO" smtClean="0"/>
              <a:t>‹#›</a:t>
            </a:fld>
            <a:endParaRPr lang="nb-NO"/>
          </a:p>
        </p:txBody>
      </p:sp>
    </p:spTree>
    <p:extLst>
      <p:ext uri="{BB962C8B-B14F-4D97-AF65-F5344CB8AC3E}">
        <p14:creationId xmlns:p14="http://schemas.microsoft.com/office/powerpoint/2010/main" val="3741523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2BE0C502-805D-499B-BF5D-45C9D4E6C1D7}" type="datetimeFigureOut">
              <a:rPr lang="nb-NO" smtClean="0"/>
              <a:t>06.01.2023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E88D0BE0-49EB-44C9-BD2F-D6BFC35DAA31}" type="slidenum">
              <a:rPr lang="nb-NO" smtClean="0"/>
              <a:t>‹#›</a:t>
            </a:fld>
            <a:endParaRPr lang="nb-NO"/>
          </a:p>
        </p:txBody>
      </p:sp>
    </p:spTree>
    <p:extLst>
      <p:ext uri="{BB962C8B-B14F-4D97-AF65-F5344CB8AC3E}">
        <p14:creationId xmlns:p14="http://schemas.microsoft.com/office/powerpoint/2010/main" val="1246968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2BE0C502-805D-499B-BF5D-45C9D4E6C1D7}" type="datetimeFigureOut">
              <a:rPr lang="nb-NO" smtClean="0"/>
              <a:t>06.01.2023</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E88D0BE0-49EB-44C9-BD2F-D6BFC35DAA31}" type="slidenum">
              <a:rPr lang="nb-NO" smtClean="0"/>
              <a:t>‹#›</a:t>
            </a:fld>
            <a:endParaRPr lang="nb-NO"/>
          </a:p>
        </p:txBody>
      </p:sp>
    </p:spTree>
    <p:extLst>
      <p:ext uri="{BB962C8B-B14F-4D97-AF65-F5344CB8AC3E}">
        <p14:creationId xmlns:p14="http://schemas.microsoft.com/office/powerpoint/2010/main" val="3822490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BE0C502-805D-499B-BF5D-45C9D4E6C1D7}" type="datetimeFigureOut">
              <a:rPr lang="nb-NO" smtClean="0"/>
              <a:t>06.01.2023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E88D0BE0-49EB-44C9-BD2F-D6BFC35DAA31}" type="slidenum">
              <a:rPr lang="nb-NO" smtClean="0"/>
              <a:t>‹#›</a:t>
            </a:fld>
            <a:endParaRPr lang="nb-NO"/>
          </a:p>
        </p:txBody>
      </p:sp>
    </p:spTree>
    <p:extLst>
      <p:ext uri="{BB962C8B-B14F-4D97-AF65-F5344CB8AC3E}">
        <p14:creationId xmlns:p14="http://schemas.microsoft.com/office/powerpoint/2010/main" val="1701755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2BE0C502-805D-499B-BF5D-45C9D4E6C1D7}" type="datetimeFigureOut">
              <a:rPr lang="nb-NO" smtClean="0"/>
              <a:t>06.01.2023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88D0BE0-49EB-44C9-BD2F-D6BFC35DAA31}" type="slidenum">
              <a:rPr lang="nb-NO" smtClean="0"/>
              <a:t>‹#›</a:t>
            </a:fld>
            <a:endParaRPr lang="nb-NO"/>
          </a:p>
        </p:txBody>
      </p:sp>
    </p:spTree>
    <p:extLst>
      <p:ext uri="{BB962C8B-B14F-4D97-AF65-F5344CB8AC3E}">
        <p14:creationId xmlns:p14="http://schemas.microsoft.com/office/powerpoint/2010/main" val="1021477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2BE0C502-805D-499B-BF5D-45C9D4E6C1D7}" type="datetimeFigureOut">
              <a:rPr lang="nb-NO" smtClean="0"/>
              <a:t>06.01.2023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88D0BE0-49EB-44C9-BD2F-D6BFC35DAA31}" type="slidenum">
              <a:rPr lang="nb-NO" smtClean="0"/>
              <a:t>‹#›</a:t>
            </a:fld>
            <a:endParaRPr lang="nb-NO"/>
          </a:p>
        </p:txBody>
      </p:sp>
    </p:spTree>
    <p:extLst>
      <p:ext uri="{BB962C8B-B14F-4D97-AF65-F5344CB8AC3E}">
        <p14:creationId xmlns:p14="http://schemas.microsoft.com/office/powerpoint/2010/main" val="1748201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0C502-805D-499B-BF5D-45C9D4E6C1D7}" type="datetimeFigureOut">
              <a:rPr lang="nb-NO" smtClean="0"/>
              <a:t>06.01.2023</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D0BE0-49EB-44C9-BD2F-D6BFC35DAA31}" type="slidenum">
              <a:rPr lang="nb-NO" smtClean="0"/>
              <a:t>‹#›</a:t>
            </a:fld>
            <a:endParaRPr lang="nb-NO"/>
          </a:p>
        </p:txBody>
      </p:sp>
    </p:spTree>
    <p:extLst>
      <p:ext uri="{BB962C8B-B14F-4D97-AF65-F5344CB8AC3E}">
        <p14:creationId xmlns:p14="http://schemas.microsoft.com/office/powerpoint/2010/main" val="82795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a:t>Bolig- og næringsanalyser</a:t>
            </a:r>
          </a:p>
        </p:txBody>
      </p:sp>
      <p:sp>
        <p:nvSpPr>
          <p:cNvPr id="3" name="Undertittel 2"/>
          <p:cNvSpPr>
            <a:spLocks noGrp="1"/>
          </p:cNvSpPr>
          <p:nvPr>
            <p:ph type="subTitle" idx="1"/>
          </p:nvPr>
        </p:nvSpPr>
        <p:spPr>
          <a:xfrm>
            <a:off x="1524000" y="3940232"/>
            <a:ext cx="9144000" cy="1317567"/>
          </a:xfrm>
        </p:spPr>
        <p:txBody>
          <a:bodyPr>
            <a:normAutofit lnSpcReduction="10000"/>
          </a:bodyPr>
          <a:lstStyle/>
          <a:p>
            <a:r>
              <a:rPr lang="nb-NO" dirty="0"/>
              <a:t>Politisk arbeidsmøte 23. november 2022</a:t>
            </a:r>
          </a:p>
          <a:p>
            <a:endParaRPr lang="nb-NO" dirty="0"/>
          </a:p>
          <a:p>
            <a:r>
              <a:rPr lang="nb-NO" dirty="0"/>
              <a:t>Kommuneplanens arealdel</a:t>
            </a:r>
          </a:p>
        </p:txBody>
      </p:sp>
    </p:spTree>
    <p:extLst>
      <p:ext uri="{BB962C8B-B14F-4D97-AF65-F5344CB8AC3E}">
        <p14:creationId xmlns:p14="http://schemas.microsoft.com/office/powerpoint/2010/main" val="4131641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54573" y="-5633"/>
            <a:ext cx="5331932" cy="6858000"/>
          </a:xfrm>
          <a:prstGeom prst="rect">
            <a:avLst/>
          </a:prstGeom>
        </p:spPr>
      </p:pic>
      <p:sp>
        <p:nvSpPr>
          <p:cNvPr id="3" name="Rektangel 2"/>
          <p:cNvSpPr/>
          <p:nvPr/>
        </p:nvSpPr>
        <p:spPr>
          <a:xfrm>
            <a:off x="5968538" y="330213"/>
            <a:ext cx="6068291" cy="6186309"/>
          </a:xfrm>
          <a:prstGeom prst="rect">
            <a:avLst/>
          </a:prstGeom>
        </p:spPr>
        <p:txBody>
          <a:bodyPr wrap="square">
            <a:spAutoFit/>
          </a:bodyPr>
          <a:lstStyle/>
          <a:p>
            <a:r>
              <a:rPr lang="nb-NO" dirty="0"/>
              <a:t>Overordnede føringer og mål knyttet til bærekraftig utvikling er i tråd med hverandre i kommunens planstrategi og ATP Haugalandet, men i kommuneplanens arealdel bør prinsippet om fortetting "innenfra og ut" tydeliggjøres og rammer for utviklingen av bydelssentrene, som prioritert områder, bør komme tydeligere frem.</a:t>
            </a:r>
          </a:p>
          <a:p>
            <a:endParaRPr lang="nb-NO" dirty="0"/>
          </a:p>
          <a:p>
            <a:r>
              <a:rPr lang="nb-NO" dirty="0"/>
              <a:t>Teoretisk beregnede boligpotensial, viser at det er et store muligheter for boligutvikling i og rundt bydelssentrene. </a:t>
            </a:r>
            <a:r>
              <a:rPr lang="nb-NO" b="1" dirty="0"/>
              <a:t>Befolkningsframskrivinger og beregnet boligbehov viser at kommunens behov for boligarealer de neste 30 årene alene kan løses innenfor disse kartlagte områdene.</a:t>
            </a:r>
          </a:p>
          <a:p>
            <a:endParaRPr lang="nb-NO" dirty="0"/>
          </a:p>
          <a:p>
            <a:r>
              <a:rPr lang="nb-NO" dirty="0"/>
              <a:t>Ettersom boligutvikling i sentrum skal prioriteres, bør boligutvikling rundt noen utvalgte bydelssentre få andreprioritering, mens resterende områder ikke bør prioriteres for boligutvikling.</a:t>
            </a:r>
          </a:p>
          <a:p>
            <a:endParaRPr lang="nb-NO" dirty="0"/>
          </a:p>
          <a:p>
            <a:r>
              <a:rPr lang="nb-NO" dirty="0"/>
              <a:t>Dersom utnyttelseskrav fra ATP Haugalandet følges uten lokal differensiering, sammen med lav forventet befolkningsvekst, kan det bety at boligveksten ikke vil bidra til å nå de overordnede målene i på både regionalt og kommunalt nivå.</a:t>
            </a:r>
          </a:p>
        </p:txBody>
      </p:sp>
    </p:spTree>
    <p:extLst>
      <p:ext uri="{BB962C8B-B14F-4D97-AF65-F5344CB8AC3E}">
        <p14:creationId xmlns:p14="http://schemas.microsoft.com/office/powerpoint/2010/main" val="2044780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3406634" y="-13302"/>
            <a:ext cx="5066498" cy="6871302"/>
          </a:xfrm>
          <a:prstGeom prst="rect">
            <a:avLst/>
          </a:prstGeom>
        </p:spPr>
      </p:pic>
    </p:spTree>
    <p:extLst>
      <p:ext uri="{BB962C8B-B14F-4D97-AF65-F5344CB8AC3E}">
        <p14:creationId xmlns:p14="http://schemas.microsoft.com/office/powerpoint/2010/main" val="2407134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Utbyggingsmønster, næring</a:t>
            </a:r>
          </a:p>
        </p:txBody>
      </p:sp>
    </p:spTree>
    <p:extLst>
      <p:ext uri="{BB962C8B-B14F-4D97-AF65-F5344CB8AC3E}">
        <p14:creationId xmlns:p14="http://schemas.microsoft.com/office/powerpoint/2010/main" val="1256470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966065" y="185525"/>
            <a:ext cx="4821382" cy="2585323"/>
          </a:xfrm>
          <a:prstGeom prst="rect">
            <a:avLst/>
          </a:prstGeom>
        </p:spPr>
        <p:txBody>
          <a:bodyPr wrap="square">
            <a:spAutoFit/>
          </a:bodyPr>
          <a:lstStyle/>
          <a:p>
            <a:r>
              <a:rPr lang="nb-NO" dirty="0"/>
              <a:t>Antall sysselsatte etter arbeidssted var på rundt 22 000 i Haugesund kommune i 2021 (Kilde: SSB.no). Karmøy kommune har rundt 16 000 sysselsatte, og er nest størst på Haugalandet. </a:t>
            </a:r>
            <a:r>
              <a:rPr lang="nb-NO" b="1" dirty="0"/>
              <a:t>Antall sysselsatte har vært relativt stabil siste årene, men Haugesund har hatt en liten vekst på 2,3% siden 2010.</a:t>
            </a:r>
            <a:r>
              <a:rPr lang="nb-NO" dirty="0"/>
              <a:t> Karmøy og Vindafjord har hatt en vekst på </a:t>
            </a:r>
            <a:r>
              <a:rPr lang="nb-NO" dirty="0" err="1"/>
              <a:t>ca</a:t>
            </a:r>
            <a:r>
              <a:rPr lang="nb-NO" dirty="0"/>
              <a:t> 1% i samme perioden og Tysvær en vekst på 1,3%.</a:t>
            </a:r>
          </a:p>
        </p:txBody>
      </p:sp>
      <p:pic>
        <p:nvPicPr>
          <p:cNvPr id="3" name="Picture 9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386" y="0"/>
            <a:ext cx="6401378" cy="6858000"/>
          </a:xfrm>
          <a:prstGeom prst="rect">
            <a:avLst/>
          </a:prstGeom>
          <a:noFill/>
        </p:spPr>
      </p:pic>
      <p:sp>
        <p:nvSpPr>
          <p:cNvPr id="4" name="Rektangel 3"/>
          <p:cNvSpPr/>
          <p:nvPr/>
        </p:nvSpPr>
        <p:spPr>
          <a:xfrm>
            <a:off x="6966064" y="2770848"/>
            <a:ext cx="4971012" cy="3693319"/>
          </a:xfrm>
          <a:prstGeom prst="rect">
            <a:avLst/>
          </a:prstGeom>
        </p:spPr>
        <p:txBody>
          <a:bodyPr wrap="square">
            <a:spAutoFit/>
          </a:bodyPr>
          <a:lstStyle/>
          <a:p>
            <a:r>
              <a:rPr lang="nb-NO" b="1" dirty="0"/>
              <a:t>Haugesund sentrum og Risøy har den klart høyeste arbeidsplasstettheten</a:t>
            </a:r>
            <a:r>
              <a:rPr lang="nb-NO" dirty="0"/>
              <a:t>, og innenfor sentrum er det størst tetthet i sør, der blant annet sykehuset ligget. Det er også en del arbeidsplasser sørover fra sentrum, spesielt rundt </a:t>
            </a:r>
            <a:r>
              <a:rPr lang="nb-NO" b="1" dirty="0"/>
              <a:t>Raglamyr</a:t>
            </a:r>
            <a:r>
              <a:rPr lang="nb-NO" dirty="0"/>
              <a:t>.</a:t>
            </a:r>
          </a:p>
          <a:p>
            <a:endParaRPr lang="nb-NO" dirty="0"/>
          </a:p>
          <a:p>
            <a:r>
              <a:rPr lang="nb-NO" dirty="0"/>
              <a:t>Vi har også sett på fordeling av arbeidsplasser mot nord og sør... Fordelingen er 25% (5 900 ansatte) på nordsiden og 85% på sørsiden (17 500 ansatte). Vi så at fordelingen av bosatte var 45/55 så her er det stor forskjell. Dette betyr at </a:t>
            </a:r>
            <a:r>
              <a:rPr lang="nb-NO" b="1" dirty="0"/>
              <a:t>Haugesund har en ubalanse med få arbeidsplasser i nord i forhold til befolkningen.</a:t>
            </a:r>
          </a:p>
        </p:txBody>
      </p:sp>
    </p:spTree>
    <p:extLst>
      <p:ext uri="{BB962C8B-B14F-4D97-AF65-F5344CB8AC3E}">
        <p14:creationId xmlns:p14="http://schemas.microsoft.com/office/powerpoint/2010/main" val="3957820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2"/>
          <p:cNvPicPr/>
          <p:nvPr/>
        </p:nvPicPr>
        <p:blipFill>
          <a:blip r:embed="rId2"/>
          <a:stretch>
            <a:fillRect/>
          </a:stretch>
        </p:blipFill>
        <p:spPr>
          <a:xfrm>
            <a:off x="290195" y="1739323"/>
            <a:ext cx="5759450" cy="3578860"/>
          </a:xfrm>
          <a:prstGeom prst="rect">
            <a:avLst/>
          </a:prstGeom>
          <a:ln>
            <a:solidFill>
              <a:schemeClr val="tx1">
                <a:lumMod val="85000"/>
                <a:lumOff val="15000"/>
              </a:schemeClr>
            </a:solidFill>
          </a:ln>
        </p:spPr>
      </p:pic>
      <p:sp>
        <p:nvSpPr>
          <p:cNvPr id="3" name="Rektangel 2"/>
          <p:cNvSpPr/>
          <p:nvPr/>
        </p:nvSpPr>
        <p:spPr>
          <a:xfrm>
            <a:off x="6400799" y="1820593"/>
            <a:ext cx="5303521" cy="3416320"/>
          </a:xfrm>
          <a:prstGeom prst="rect">
            <a:avLst/>
          </a:prstGeom>
        </p:spPr>
        <p:txBody>
          <a:bodyPr wrap="square">
            <a:spAutoFit/>
          </a:bodyPr>
          <a:lstStyle/>
          <a:p>
            <a:r>
              <a:rPr lang="nb-NO" b="1" dirty="0"/>
              <a:t>Industri- og lagerbygg </a:t>
            </a:r>
            <a:r>
              <a:rPr lang="nb-NO" dirty="0"/>
              <a:t>har tyngdepunkt på Risøy, Hasseløy og </a:t>
            </a:r>
            <a:r>
              <a:rPr lang="nb-NO" dirty="0" err="1"/>
              <a:t>Killingøy</a:t>
            </a:r>
            <a:r>
              <a:rPr lang="nb-NO" dirty="0"/>
              <a:t>, men etter 2010 har den største utbyggingen av denne type bygg vært i Nordheim-Ragglamyrområdet, og spesielt på Karmøysida av kommunegrensa. </a:t>
            </a:r>
          </a:p>
          <a:p>
            <a:endParaRPr lang="nb-NO" dirty="0"/>
          </a:p>
          <a:p>
            <a:r>
              <a:rPr lang="nb-NO" dirty="0"/>
              <a:t>Det er også bygd mye i </a:t>
            </a:r>
            <a:r>
              <a:rPr lang="nb-NO" dirty="0" err="1"/>
              <a:t>Frakkagjerd</a:t>
            </a:r>
            <a:r>
              <a:rPr lang="nb-NO" dirty="0"/>
              <a:t> i Tysvær og på Husøy i Karmøy (utenfor kartet). </a:t>
            </a:r>
          </a:p>
          <a:p>
            <a:endParaRPr lang="nb-NO" dirty="0"/>
          </a:p>
          <a:p>
            <a:r>
              <a:rPr lang="nb-NO" dirty="0"/>
              <a:t>Merk at lagerbygg ikke nødvendigvis trenger å være tilknyttet industri, men også for eksempel handel eller transport/ logistikksektoren, eksempelvis postterminal.</a:t>
            </a:r>
          </a:p>
        </p:txBody>
      </p:sp>
    </p:spTree>
    <p:extLst>
      <p:ext uri="{BB962C8B-B14F-4D97-AF65-F5344CB8AC3E}">
        <p14:creationId xmlns:p14="http://schemas.microsoft.com/office/powerpoint/2010/main" val="2616352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8"/>
          <p:cNvPicPr/>
          <p:nvPr/>
        </p:nvPicPr>
        <p:blipFill>
          <a:blip r:embed="rId2"/>
          <a:stretch>
            <a:fillRect/>
          </a:stretch>
        </p:blipFill>
        <p:spPr>
          <a:xfrm>
            <a:off x="389947" y="1460789"/>
            <a:ext cx="5759450" cy="3836670"/>
          </a:xfrm>
          <a:prstGeom prst="rect">
            <a:avLst/>
          </a:prstGeom>
          <a:ln>
            <a:solidFill>
              <a:schemeClr val="tx1">
                <a:lumMod val="85000"/>
                <a:lumOff val="15000"/>
              </a:schemeClr>
            </a:solidFill>
          </a:ln>
        </p:spPr>
      </p:pic>
      <p:sp>
        <p:nvSpPr>
          <p:cNvPr id="3" name="Rektangel 2"/>
          <p:cNvSpPr/>
          <p:nvPr/>
        </p:nvSpPr>
        <p:spPr>
          <a:xfrm>
            <a:off x="6417425" y="3055958"/>
            <a:ext cx="5253644" cy="646331"/>
          </a:xfrm>
          <a:prstGeom prst="rect">
            <a:avLst/>
          </a:prstGeom>
        </p:spPr>
        <p:txBody>
          <a:bodyPr wrap="square">
            <a:spAutoFit/>
          </a:bodyPr>
          <a:lstStyle/>
          <a:p>
            <a:r>
              <a:rPr lang="nb-NO" b="1" dirty="0"/>
              <a:t>Kontorbygg</a:t>
            </a:r>
            <a:r>
              <a:rPr lang="nb-NO" dirty="0"/>
              <a:t> er konsentrert i sentrum. Utbygging etter 2010 har vært i sentrum Risøy, Nordheim og Raglamyr.</a:t>
            </a:r>
          </a:p>
        </p:txBody>
      </p:sp>
    </p:spTree>
    <p:extLst>
      <p:ext uri="{BB962C8B-B14F-4D97-AF65-F5344CB8AC3E}">
        <p14:creationId xmlns:p14="http://schemas.microsoft.com/office/powerpoint/2010/main" val="3443340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3"/>
          <p:cNvPicPr/>
          <p:nvPr/>
        </p:nvPicPr>
        <p:blipFill>
          <a:blip r:embed="rId2"/>
          <a:stretch>
            <a:fillRect/>
          </a:stretch>
        </p:blipFill>
        <p:spPr>
          <a:xfrm>
            <a:off x="406574" y="1541838"/>
            <a:ext cx="5759450" cy="3973830"/>
          </a:xfrm>
          <a:prstGeom prst="rect">
            <a:avLst/>
          </a:prstGeom>
          <a:ln>
            <a:solidFill>
              <a:schemeClr val="tx1">
                <a:lumMod val="85000"/>
                <a:lumOff val="15000"/>
              </a:schemeClr>
            </a:solidFill>
          </a:ln>
        </p:spPr>
      </p:pic>
      <p:sp>
        <p:nvSpPr>
          <p:cNvPr id="4" name="Rektangel 3"/>
          <p:cNvSpPr/>
          <p:nvPr/>
        </p:nvSpPr>
        <p:spPr>
          <a:xfrm>
            <a:off x="6749934" y="2928588"/>
            <a:ext cx="4937760" cy="1200329"/>
          </a:xfrm>
          <a:prstGeom prst="rect">
            <a:avLst/>
          </a:prstGeom>
        </p:spPr>
        <p:txBody>
          <a:bodyPr wrap="square">
            <a:spAutoFit/>
          </a:bodyPr>
          <a:lstStyle/>
          <a:p>
            <a:r>
              <a:rPr lang="nb-NO" b="1" dirty="0"/>
              <a:t>Forretningsbygg</a:t>
            </a:r>
            <a:r>
              <a:rPr lang="nb-NO" dirty="0"/>
              <a:t> har klart størst tyngdepunkt i sentrum, deretter Raglamyr. Etter 2010 har det vært desidert mest utbygging ved Nordheim, og noe i sentrum og på Raglamyr.</a:t>
            </a:r>
          </a:p>
        </p:txBody>
      </p:sp>
    </p:spTree>
    <p:extLst>
      <p:ext uri="{BB962C8B-B14F-4D97-AF65-F5344CB8AC3E}">
        <p14:creationId xmlns:p14="http://schemas.microsoft.com/office/powerpoint/2010/main" val="3568143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947651" y="68097"/>
            <a:ext cx="10407534" cy="6794161"/>
          </a:xfrm>
          <a:prstGeom prst="rect">
            <a:avLst/>
          </a:prstGeom>
        </p:spPr>
      </p:pic>
    </p:spTree>
    <p:extLst>
      <p:ext uri="{BB962C8B-B14F-4D97-AF65-F5344CB8AC3E}">
        <p14:creationId xmlns:p14="http://schemas.microsoft.com/office/powerpoint/2010/main" val="576857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49382" y="440689"/>
            <a:ext cx="11504815" cy="5936625"/>
          </a:xfrm>
          <a:prstGeom prst="rect">
            <a:avLst/>
          </a:prstGeom>
        </p:spPr>
        <p:txBody>
          <a:bodyPr wrap="square">
            <a:spAutoFit/>
          </a:bodyPr>
          <a:lstStyle/>
          <a:p>
            <a:pPr>
              <a:lnSpc>
                <a:spcPct val="127000"/>
              </a:lnSpc>
              <a:spcAft>
                <a:spcPts val="800"/>
              </a:spcAft>
            </a:pPr>
            <a:r>
              <a:rPr lang="nb-NO" kern="900" dirty="0">
                <a:solidFill>
                  <a:srgbClr val="1D3C34"/>
                </a:solidFill>
                <a:latin typeface="Avenir Next LT Pro"/>
                <a:ea typeface="Avenir Next LT Pro"/>
                <a:cs typeface="Times New Roman" panose="02020603050405020304" pitchFamily="18" charset="0"/>
              </a:rPr>
              <a:t>Det ble gjennomført workshop med representanter fra kommunen og fra næringsliv i Haugesund og Haugalandet, september 2022. Noe av det som kom frem var:</a:t>
            </a:r>
          </a:p>
          <a:p>
            <a:pPr marL="742950" lvl="1" indent="-285750">
              <a:lnSpc>
                <a:spcPct val="107000"/>
              </a:lnSpc>
              <a:spcAft>
                <a:spcPts val="0"/>
              </a:spcAft>
              <a:buFont typeface="Courier New" panose="02070309020205020404" pitchFamily="49" charset="0"/>
              <a:buChar char="o"/>
            </a:pPr>
            <a:r>
              <a:rPr lang="nb-NO" b="1" kern="900" dirty="0">
                <a:solidFill>
                  <a:srgbClr val="1D3C34"/>
                </a:solidFill>
                <a:latin typeface="Avenir Next LT Pro"/>
                <a:ea typeface="Avenir Next LT Pro"/>
                <a:cs typeface="Times New Roman" panose="02020603050405020304" pitchFamily="18" charset="0"/>
              </a:rPr>
              <a:t>Det er nok areal til arealkrevende næring/industri</a:t>
            </a:r>
            <a:r>
              <a:rPr lang="nb-NO" kern="900" dirty="0">
                <a:solidFill>
                  <a:srgbClr val="1D3C34"/>
                </a:solidFill>
                <a:latin typeface="Avenir Next LT Pro"/>
                <a:ea typeface="Avenir Next LT Pro"/>
                <a:cs typeface="Times New Roman" panose="02020603050405020304" pitchFamily="18" charset="0"/>
              </a:rPr>
              <a:t> i Haugesundområdet i dag. Blant annet er det et stort areal i Gismarvik, og med ny Risøy bro vil det også bli mer areal tilgjengelig på/ ved Risøy (ikke nødvendigvis til industri). Det er derimot er verre med tilgang på kontorareal i Haugesund. </a:t>
            </a:r>
          </a:p>
          <a:p>
            <a:pPr marL="742950" lvl="1" indent="-285750">
              <a:lnSpc>
                <a:spcPct val="107000"/>
              </a:lnSpc>
              <a:spcAft>
                <a:spcPts val="0"/>
              </a:spcAft>
              <a:buFont typeface="Courier New" panose="02070309020205020404" pitchFamily="49" charset="0"/>
              <a:buChar char="o"/>
            </a:pPr>
            <a:r>
              <a:rPr lang="nb-NO" kern="900" dirty="0">
                <a:solidFill>
                  <a:srgbClr val="1D3C34"/>
                </a:solidFill>
                <a:latin typeface="Avenir Next LT Pro"/>
                <a:ea typeface="Avenir Next LT Pro"/>
                <a:cs typeface="Times New Roman" panose="02020603050405020304" pitchFamily="18" charset="0"/>
              </a:rPr>
              <a:t>Overordnet kan det virke å være </a:t>
            </a:r>
            <a:r>
              <a:rPr lang="nb-NO" b="1" kern="900" dirty="0">
                <a:solidFill>
                  <a:srgbClr val="1D3C34"/>
                </a:solidFill>
                <a:latin typeface="Avenir Next LT Pro"/>
                <a:ea typeface="Avenir Next LT Pro"/>
                <a:cs typeface="Times New Roman" panose="02020603050405020304" pitchFamily="18" charset="0"/>
              </a:rPr>
              <a:t>størst interesse for næringsområder langs </a:t>
            </a:r>
            <a:r>
              <a:rPr lang="nb-NO" b="1" kern="900" dirty="0" err="1">
                <a:solidFill>
                  <a:srgbClr val="1D3C34"/>
                </a:solidFill>
                <a:latin typeface="Avenir Next LT Pro"/>
                <a:ea typeface="Avenir Next LT Pro"/>
                <a:cs typeface="Times New Roman" panose="02020603050405020304" pitchFamily="18" charset="0"/>
              </a:rPr>
              <a:t>hovedinnfartsårene</a:t>
            </a:r>
            <a:r>
              <a:rPr lang="nb-NO" b="1" kern="900" dirty="0">
                <a:solidFill>
                  <a:srgbClr val="1D3C34"/>
                </a:solidFill>
                <a:latin typeface="Avenir Next LT Pro"/>
                <a:ea typeface="Avenir Next LT Pro"/>
                <a:cs typeface="Times New Roman" panose="02020603050405020304" pitchFamily="18" charset="0"/>
              </a:rPr>
              <a:t> i kommunen og regionen, og da spesielt sør i kommunen</a:t>
            </a:r>
            <a:r>
              <a:rPr lang="nb-NO" kern="900" dirty="0">
                <a:solidFill>
                  <a:srgbClr val="1D3C34"/>
                </a:solidFill>
                <a:latin typeface="Avenir Next LT Pro"/>
                <a:ea typeface="Avenir Next LT Pro"/>
                <a:cs typeface="Times New Roman" panose="02020603050405020304" pitchFamily="18" charset="0"/>
              </a:rPr>
              <a:t>, men også i nabokommunene hvor det er god tilgang på store arealer. </a:t>
            </a:r>
          </a:p>
          <a:p>
            <a:pPr marL="742950" lvl="1" indent="-285750">
              <a:lnSpc>
                <a:spcPct val="107000"/>
              </a:lnSpc>
              <a:spcAft>
                <a:spcPts val="0"/>
              </a:spcAft>
              <a:buFont typeface="Courier New" panose="02070309020205020404" pitchFamily="49" charset="0"/>
              <a:buChar char="o"/>
            </a:pPr>
            <a:r>
              <a:rPr lang="nb-NO" kern="900" dirty="0">
                <a:solidFill>
                  <a:srgbClr val="1D3C34"/>
                </a:solidFill>
                <a:latin typeface="Avenir Next LT Pro"/>
                <a:ea typeface="Avenir Next LT Pro"/>
                <a:cs typeface="Times New Roman" panose="02020603050405020304" pitchFamily="18" charset="0"/>
              </a:rPr>
              <a:t>Når det gjelder </a:t>
            </a:r>
            <a:r>
              <a:rPr lang="nb-NO" b="1" kern="900" dirty="0" err="1">
                <a:solidFill>
                  <a:srgbClr val="1D3C34"/>
                </a:solidFill>
                <a:latin typeface="Avenir Next LT Pro"/>
                <a:ea typeface="Avenir Next LT Pro"/>
                <a:cs typeface="Times New Roman" panose="02020603050405020304" pitchFamily="18" charset="0"/>
              </a:rPr>
              <a:t>sjønære</a:t>
            </a:r>
            <a:r>
              <a:rPr lang="nb-NO" b="1" kern="900" dirty="0">
                <a:solidFill>
                  <a:srgbClr val="1D3C34"/>
                </a:solidFill>
                <a:latin typeface="Avenir Next LT Pro"/>
                <a:ea typeface="Avenir Next LT Pro"/>
                <a:cs typeface="Times New Roman" panose="02020603050405020304" pitchFamily="18" charset="0"/>
              </a:rPr>
              <a:t> næringsareal sør for sentrum ble det sagt at disse arealene er tett på etablerte boligområder og derfor ikke attraktive som næringsareal</a:t>
            </a:r>
            <a:r>
              <a:rPr lang="nb-NO" kern="900" dirty="0">
                <a:solidFill>
                  <a:srgbClr val="1D3C34"/>
                </a:solidFill>
                <a:latin typeface="Avenir Next LT Pro"/>
                <a:ea typeface="Avenir Next LT Pro"/>
                <a:cs typeface="Times New Roman" panose="02020603050405020304" pitchFamily="18" charset="0"/>
              </a:rPr>
              <a:t>. I tillegg er de dyre fordi de er svært attraktive for boligetablering. Næringer med behov for tilgang til sjø vil uansett mest sannsynlig heller være interessert i samlokalisering med næring på by-øyene.</a:t>
            </a:r>
          </a:p>
          <a:p>
            <a:pPr marL="742950" lvl="1" indent="-285750">
              <a:lnSpc>
                <a:spcPct val="107000"/>
              </a:lnSpc>
              <a:spcAft>
                <a:spcPts val="0"/>
              </a:spcAft>
              <a:buFont typeface="Courier New" panose="02070309020205020404" pitchFamily="49" charset="0"/>
              <a:buChar char="o"/>
            </a:pPr>
            <a:r>
              <a:rPr lang="nb-NO" kern="900" dirty="0">
                <a:solidFill>
                  <a:srgbClr val="1D3C34"/>
                </a:solidFill>
                <a:latin typeface="Avenir Next LT Pro"/>
                <a:ea typeface="Avenir Next LT Pro"/>
                <a:cs typeface="Times New Roman" panose="02020603050405020304" pitchFamily="18" charset="0"/>
              </a:rPr>
              <a:t>Det var et </a:t>
            </a:r>
            <a:r>
              <a:rPr lang="nb-NO" b="1" kern="900" dirty="0">
                <a:solidFill>
                  <a:srgbClr val="1D3C34"/>
                </a:solidFill>
                <a:latin typeface="Avenir Next LT Pro"/>
                <a:ea typeface="Avenir Next LT Pro"/>
                <a:cs typeface="Times New Roman" panose="02020603050405020304" pitchFamily="18" charset="0"/>
              </a:rPr>
              <a:t>ønske om flere arealer hvor kombinasjonen av næring og bolig er mulig, og områder som åpner for ulike typer næring</a:t>
            </a:r>
            <a:r>
              <a:rPr lang="nb-NO" kern="900" dirty="0">
                <a:solidFill>
                  <a:srgbClr val="1D3C34"/>
                </a:solidFill>
                <a:latin typeface="Avenir Next LT Pro"/>
                <a:ea typeface="Avenir Next LT Pro"/>
                <a:cs typeface="Times New Roman" panose="02020603050405020304" pitchFamily="18" charset="0"/>
              </a:rPr>
              <a:t>. </a:t>
            </a:r>
          </a:p>
          <a:p>
            <a:pPr marL="742950" lvl="1" indent="-285750">
              <a:lnSpc>
                <a:spcPct val="107000"/>
              </a:lnSpc>
              <a:spcAft>
                <a:spcPts val="0"/>
              </a:spcAft>
              <a:buFont typeface="Courier New" panose="02070309020205020404" pitchFamily="49" charset="0"/>
              <a:buChar char="o"/>
            </a:pPr>
            <a:r>
              <a:rPr lang="nb-NO" b="1" kern="900" dirty="0" err="1">
                <a:solidFill>
                  <a:srgbClr val="1D3C34"/>
                </a:solidFill>
                <a:latin typeface="Avenir Next LT Pro"/>
                <a:ea typeface="Avenir Next LT Pro"/>
                <a:cs typeface="Times New Roman" panose="02020603050405020304" pitchFamily="18" charset="0"/>
              </a:rPr>
              <a:t>Kvala</a:t>
            </a:r>
            <a:r>
              <a:rPr lang="nb-NO" b="1" kern="900" dirty="0">
                <a:solidFill>
                  <a:srgbClr val="1D3C34"/>
                </a:solidFill>
                <a:latin typeface="Avenir Next LT Pro"/>
                <a:ea typeface="Avenir Next LT Pro"/>
                <a:cs typeface="Times New Roman" panose="02020603050405020304" pitchFamily="18" charset="0"/>
              </a:rPr>
              <a:t> kan virke å ha utspilt sin rolle som næringsområde</a:t>
            </a:r>
            <a:r>
              <a:rPr lang="nb-NO" kern="900" dirty="0">
                <a:solidFill>
                  <a:srgbClr val="1D3C34"/>
                </a:solidFill>
                <a:latin typeface="Avenir Next LT Pro"/>
                <a:ea typeface="Avenir Next LT Pro"/>
                <a:cs typeface="Times New Roman" panose="02020603050405020304" pitchFamily="18" charset="0"/>
              </a:rPr>
              <a:t> slik det ligger i dag, men samtidig har området et potensiale for etableringer som i større grad er rettet mot lokalmiljøet (lokalsenterfunksjoner). </a:t>
            </a:r>
          </a:p>
          <a:p>
            <a:pPr marL="742950" lvl="1" indent="-285750">
              <a:lnSpc>
                <a:spcPct val="107000"/>
              </a:lnSpc>
              <a:spcAft>
                <a:spcPts val="800"/>
              </a:spcAft>
              <a:buFont typeface="Courier New" panose="02070309020205020404" pitchFamily="49" charset="0"/>
              <a:buChar char="o"/>
            </a:pPr>
            <a:r>
              <a:rPr lang="nb-NO" b="1" kern="900" dirty="0">
                <a:solidFill>
                  <a:srgbClr val="1D3C34"/>
                </a:solidFill>
                <a:latin typeface="Avenir Next LT Pro"/>
                <a:ea typeface="Avenir Next LT Pro"/>
                <a:cs typeface="Times New Roman" panose="02020603050405020304" pitchFamily="18" charset="0"/>
              </a:rPr>
              <a:t>De små næringsområdene som ligger mellom etablerte boligområder blir ikke sett på som like attraktive lenger</a:t>
            </a:r>
            <a:r>
              <a:rPr lang="nb-NO" kern="900" dirty="0">
                <a:solidFill>
                  <a:srgbClr val="1D3C34"/>
                </a:solidFill>
                <a:latin typeface="Avenir Next LT Pro"/>
                <a:ea typeface="Avenir Next LT Pro"/>
                <a:cs typeface="Times New Roman" panose="02020603050405020304" pitchFamily="18" charset="0"/>
              </a:rPr>
              <a:t>, og bør kanskje vurderes som kombinasjonsområder med bolig og næring/handel. </a:t>
            </a:r>
          </a:p>
        </p:txBody>
      </p:sp>
    </p:spTree>
    <p:extLst>
      <p:ext uri="{BB962C8B-B14F-4D97-AF65-F5344CB8AC3E}">
        <p14:creationId xmlns:p14="http://schemas.microsoft.com/office/powerpoint/2010/main" val="1228484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59860" y="-1"/>
            <a:ext cx="5293042" cy="6868251"/>
          </a:xfrm>
          <a:prstGeom prst="rect">
            <a:avLst/>
          </a:prstGeom>
        </p:spPr>
      </p:pic>
      <p:sp>
        <p:nvSpPr>
          <p:cNvPr id="3" name="Rektangel 2"/>
          <p:cNvSpPr/>
          <p:nvPr/>
        </p:nvSpPr>
        <p:spPr>
          <a:xfrm>
            <a:off x="5929746" y="2418461"/>
            <a:ext cx="6096000" cy="2031325"/>
          </a:xfrm>
          <a:prstGeom prst="rect">
            <a:avLst/>
          </a:prstGeom>
        </p:spPr>
        <p:txBody>
          <a:bodyPr>
            <a:spAutoFit/>
          </a:bodyPr>
          <a:lstStyle/>
          <a:p>
            <a:r>
              <a:rPr lang="nb-NO" dirty="0"/>
              <a:t>ABC-kategorier overført på arealer for næring og handel i dagens </a:t>
            </a:r>
            <a:r>
              <a:rPr lang="nb-NO" dirty="0" err="1"/>
              <a:t>KPA</a:t>
            </a:r>
            <a:r>
              <a:rPr lang="nb-NO" dirty="0"/>
              <a:t> i Haugesund, samt </a:t>
            </a:r>
            <a:r>
              <a:rPr lang="nb-NO" dirty="0" err="1"/>
              <a:t>fastlandsKarmøy</a:t>
            </a:r>
            <a:r>
              <a:rPr lang="nb-NO" dirty="0"/>
              <a:t>: </a:t>
            </a:r>
          </a:p>
          <a:p>
            <a:endParaRPr lang="nb-NO" dirty="0"/>
          </a:p>
          <a:p>
            <a:r>
              <a:rPr lang="nb-NO" dirty="0"/>
              <a:t>Bebyggelse og anlegg, sentrumsformål, næring, kombinert </a:t>
            </a:r>
            <a:r>
              <a:rPr lang="nb-NO" dirty="0" err="1"/>
              <a:t>bebyggeles</a:t>
            </a:r>
            <a:r>
              <a:rPr lang="nb-NO" dirty="0"/>
              <a:t> og anlegg er inkludert. </a:t>
            </a:r>
          </a:p>
          <a:p>
            <a:endParaRPr lang="nb-NO" dirty="0"/>
          </a:p>
          <a:p>
            <a:r>
              <a:rPr lang="nb-NO" dirty="0"/>
              <a:t>Områder for fremtidig utbygging er markert med skravur. </a:t>
            </a:r>
          </a:p>
        </p:txBody>
      </p:sp>
    </p:spTree>
    <p:extLst>
      <p:ext uri="{BB962C8B-B14F-4D97-AF65-F5344CB8AC3E}">
        <p14:creationId xmlns:p14="http://schemas.microsoft.com/office/powerpoint/2010/main" val="3565881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Befolkning</a:t>
            </a:r>
          </a:p>
        </p:txBody>
      </p:sp>
    </p:spTree>
    <p:extLst>
      <p:ext uri="{BB962C8B-B14F-4D97-AF65-F5344CB8AC3E}">
        <p14:creationId xmlns:p14="http://schemas.microsoft.com/office/powerpoint/2010/main" val="4202824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714894" y="950574"/>
            <a:ext cx="10673542" cy="5262979"/>
          </a:xfrm>
          <a:prstGeom prst="rect">
            <a:avLst/>
          </a:prstGeom>
        </p:spPr>
        <p:txBody>
          <a:bodyPr wrap="square">
            <a:spAutoFit/>
          </a:bodyPr>
          <a:lstStyle/>
          <a:p>
            <a:r>
              <a:rPr lang="nb-NO" sz="2400" dirty="0"/>
              <a:t>ABC-kartet viser at:</a:t>
            </a:r>
          </a:p>
          <a:p>
            <a:endParaRPr lang="nb-NO" sz="2400" dirty="0"/>
          </a:p>
          <a:p>
            <a:pPr marL="285750" indent="-285750">
              <a:buFont typeface="Arial" panose="020B0604020202020204" pitchFamily="34" charset="0"/>
              <a:buChar char="•"/>
            </a:pPr>
            <a:r>
              <a:rPr lang="nb-NO" sz="2400" dirty="0"/>
              <a:t>Haugesund sentrum, med god gang- sykkel og </a:t>
            </a:r>
            <a:r>
              <a:rPr lang="nb-NO" sz="2400" dirty="0" err="1"/>
              <a:t>kollektilvtilgjengelighet</a:t>
            </a:r>
            <a:r>
              <a:rPr lang="nb-NO" sz="2400" dirty="0"/>
              <a:t>, er eneste A-område. </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t>B-områdene, med god kollektivtilgjengelighet og middels god tilgjengelighet for gange, sykkel og bil, finnes langs et ca.1,5-2 km bredt belte, fra </a:t>
            </a:r>
            <a:r>
              <a:rPr lang="nb-NO" sz="2400" dirty="0" err="1"/>
              <a:t>Kvala</a:t>
            </a:r>
            <a:r>
              <a:rPr lang="nb-NO" sz="2400" dirty="0"/>
              <a:t> i nord til kommunegrensen i sør. </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t>C-områdene, med nærhet til hovedveikryss, og middels eller lav tilgjengelighet for gang- sykkel og kollektiv, finnes fra Raglamyr og østover og fra </a:t>
            </a:r>
            <a:r>
              <a:rPr lang="nb-NO" sz="2400" dirty="0" err="1"/>
              <a:t>Kvala</a:t>
            </a:r>
            <a:r>
              <a:rPr lang="nb-NO" sz="2400" dirty="0"/>
              <a:t> og nordover. I tillegg finnes C-områdene ytterst på </a:t>
            </a:r>
            <a:r>
              <a:rPr lang="nb-NO" sz="2400" dirty="0" err="1"/>
              <a:t>byøyene</a:t>
            </a:r>
            <a:r>
              <a:rPr lang="nb-NO" sz="2400" dirty="0"/>
              <a:t>; Risøy, Hasseløy og </a:t>
            </a:r>
            <a:r>
              <a:rPr lang="nb-NO" sz="2400" dirty="0" err="1"/>
              <a:t>Killingøy</a:t>
            </a:r>
            <a:r>
              <a:rPr lang="nb-NO" sz="2400" dirty="0"/>
              <a:t>. Dette har sammenheng med at </a:t>
            </a:r>
            <a:r>
              <a:rPr lang="nb-NO" sz="2400" dirty="0" err="1"/>
              <a:t>sjønære</a:t>
            </a:r>
            <a:r>
              <a:rPr lang="nb-NO" sz="2400" dirty="0"/>
              <a:t> næringsareal tilknyttet maritim næring også er definert som C-områder.</a:t>
            </a:r>
          </a:p>
        </p:txBody>
      </p:sp>
    </p:spTree>
    <p:extLst>
      <p:ext uri="{BB962C8B-B14F-4D97-AF65-F5344CB8AC3E}">
        <p14:creationId xmlns:p14="http://schemas.microsoft.com/office/powerpoint/2010/main" val="1463239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Potensialet for fortetting</a:t>
            </a:r>
          </a:p>
        </p:txBody>
      </p:sp>
    </p:spTree>
    <p:extLst>
      <p:ext uri="{BB962C8B-B14F-4D97-AF65-F5344CB8AC3E}">
        <p14:creationId xmlns:p14="http://schemas.microsoft.com/office/powerpoint/2010/main" val="4167790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rotWithShape="1">
          <a:blip r:embed="rId2"/>
          <a:srcRect r="67978"/>
          <a:stretch/>
        </p:blipFill>
        <p:spPr>
          <a:xfrm>
            <a:off x="182880" y="124369"/>
            <a:ext cx="3025833" cy="6426059"/>
          </a:xfrm>
          <a:prstGeom prst="rect">
            <a:avLst/>
          </a:prstGeom>
        </p:spPr>
      </p:pic>
      <p:sp>
        <p:nvSpPr>
          <p:cNvPr id="4" name="Rektangel 3"/>
          <p:cNvSpPr/>
          <p:nvPr/>
        </p:nvSpPr>
        <p:spPr>
          <a:xfrm>
            <a:off x="6169766" y="2481860"/>
            <a:ext cx="5709121" cy="4247317"/>
          </a:xfrm>
          <a:prstGeom prst="rect">
            <a:avLst/>
          </a:prstGeom>
        </p:spPr>
        <p:txBody>
          <a:bodyPr wrap="square">
            <a:spAutoFit/>
          </a:bodyPr>
          <a:lstStyle/>
          <a:p>
            <a:r>
              <a:rPr lang="nb-NO" dirty="0"/>
              <a:t>I nord har </a:t>
            </a:r>
            <a:r>
              <a:rPr lang="nb-NO" b="1" dirty="0" err="1"/>
              <a:t>Bleikemyr</a:t>
            </a:r>
            <a:r>
              <a:rPr lang="nb-NO" dirty="0"/>
              <a:t> og </a:t>
            </a:r>
            <a:r>
              <a:rPr lang="nb-NO" b="1" dirty="0"/>
              <a:t>Gard</a:t>
            </a:r>
            <a:r>
              <a:rPr lang="nb-NO" dirty="0"/>
              <a:t> relativt stort lokalt kundegrunnlag, samtidig med at det finnes potensialer for </a:t>
            </a:r>
            <a:r>
              <a:rPr lang="nb-NO" dirty="0" err="1"/>
              <a:t>yterligere</a:t>
            </a:r>
            <a:r>
              <a:rPr lang="nb-NO" dirty="0"/>
              <a:t> utbygging. </a:t>
            </a:r>
          </a:p>
          <a:p>
            <a:pPr marL="285750" indent="-285750">
              <a:buFont typeface="Arial" panose="020B0604020202020204" pitchFamily="34" charset="0"/>
              <a:buChar char="•"/>
            </a:pPr>
            <a:r>
              <a:rPr lang="nb-NO" dirty="0"/>
              <a:t>På </a:t>
            </a:r>
            <a:r>
              <a:rPr lang="nb-NO" dirty="0" err="1"/>
              <a:t>Bleikemyr</a:t>
            </a:r>
            <a:r>
              <a:rPr lang="nb-NO" dirty="0"/>
              <a:t> er potensialet dominert av arealer i skog og åpen fastmark og dette potensialet bør diskuteres i lys av en avgrensning av byggesonen.</a:t>
            </a:r>
          </a:p>
          <a:p>
            <a:pPr marL="285750" indent="-285750">
              <a:buFont typeface="Arial" panose="020B0604020202020204" pitchFamily="34" charset="0"/>
              <a:buChar char="•"/>
            </a:pPr>
            <a:r>
              <a:rPr lang="nb-NO" dirty="0"/>
              <a:t>Potensialet  rundt Gard har innslag av arealer med dyrka mark. </a:t>
            </a:r>
          </a:p>
          <a:p>
            <a:endParaRPr lang="nb-NO" b="1" dirty="0"/>
          </a:p>
          <a:p>
            <a:r>
              <a:rPr lang="nb-NO" b="1" dirty="0" err="1"/>
              <a:t>Kvala</a:t>
            </a:r>
            <a:r>
              <a:rPr lang="nb-NO" dirty="0"/>
              <a:t> har et lavere befolkningsgrunnlag i dag, samtidig som det framtidige potensialet er mindre. </a:t>
            </a:r>
          </a:p>
          <a:p>
            <a:endParaRPr lang="nb-NO" dirty="0"/>
          </a:p>
          <a:p>
            <a:r>
              <a:rPr lang="nb-NO" dirty="0"/>
              <a:t>I videre detaljering bør de potensielle boligarealene undersøkes i detalj, og høyere utnytting enn forutsatt i denne beregningen (40%) bør vurderes. </a:t>
            </a:r>
          </a:p>
        </p:txBody>
      </p:sp>
      <p:pic>
        <p:nvPicPr>
          <p:cNvPr id="5" name="Bilde 4"/>
          <p:cNvPicPr>
            <a:picLocks noChangeAspect="1"/>
          </p:cNvPicPr>
          <p:nvPr/>
        </p:nvPicPr>
        <p:blipFill>
          <a:blip r:embed="rId3"/>
          <a:stretch>
            <a:fillRect/>
          </a:stretch>
        </p:blipFill>
        <p:spPr>
          <a:xfrm>
            <a:off x="3643823" y="124369"/>
            <a:ext cx="2165647" cy="6604808"/>
          </a:xfrm>
          <a:prstGeom prst="rect">
            <a:avLst/>
          </a:prstGeom>
        </p:spPr>
      </p:pic>
      <p:pic>
        <p:nvPicPr>
          <p:cNvPr id="7" name="Bilde 6"/>
          <p:cNvPicPr>
            <a:picLocks noChangeAspect="1"/>
          </p:cNvPicPr>
          <p:nvPr/>
        </p:nvPicPr>
        <p:blipFill rotWithShape="1">
          <a:blip r:embed="rId4">
            <a:extLst>
              <a:ext uri="{BEBA8EAE-BF5A-486C-A8C5-ECC9F3942E4B}">
                <a14:imgProps xmlns:a14="http://schemas.microsoft.com/office/drawing/2010/main">
                  <a14:imgLayer r:embed="rId5">
                    <a14:imgEffect>
                      <a14:backgroundRemoval t="10044" b="95556" l="20023" r="91648">
                        <a14:foregroundMark x1="57780" y1="40444" x2="47140" y2="40356"/>
                        <a14:foregroundMark x1="60069" y1="41778" x2="51030" y2="46578"/>
                        <a14:foregroundMark x1="51030" y1="49333" x2="55721" y2="49333"/>
                        <a14:foregroundMark x1="56865" y1="46222" x2="68307" y2="46578"/>
                        <a14:foregroundMark x1="54920" y1="46667" x2="66819" y2="46933"/>
                        <a14:foregroundMark x1="58009" y1="45956" x2="66934" y2="45778"/>
                        <a14:foregroundMark x1="65675" y1="17956" x2="27117" y2="16978"/>
                        <a14:foregroundMark x1="51831" y1="22667" x2="33982" y2="20089"/>
                        <a14:foregroundMark x1="47254" y1="15378" x2="34325" y2="14667"/>
                        <a14:foregroundMark x1="51144" y1="22400" x2="30320" y2="21778"/>
                        <a14:foregroundMark x1="25973" y1="16356" x2="26087" y2="17422"/>
                        <a14:foregroundMark x1="30320" y1="16622" x2="25400" y2="16089"/>
                        <a14:foregroundMark x1="33066" y1="20089" x2="25629" y2="30933"/>
                        <a14:foregroundMark x1="21968" y1="31733" x2="36384" y2="32089"/>
                        <a14:foregroundMark x1="36499" y1="28089" x2="31236" y2="34578"/>
                        <a14:foregroundMark x1="29176" y1="33689" x2="26888" y2="33067"/>
                        <a14:foregroundMark x1="47025" y1="24622" x2="52288" y2="25689"/>
                        <a14:foregroundMark x1="54348" y1="19644" x2="52632" y2="26400"/>
                        <a14:foregroundMark x1="55378" y1="42756" x2="51945" y2="42578"/>
                        <a14:foregroundMark x1="47140" y1="66756" x2="39931" y2="53422"/>
                        <a14:foregroundMark x1="45080" y1="54222" x2="50915" y2="58311"/>
                        <a14:foregroundMark x1="49771" y1="62400" x2="39359" y2="61689"/>
                        <a14:foregroundMark x1="51030" y1="58400" x2="62014" y2="58400"/>
                        <a14:foregroundMark x1="62243" y1="57600" x2="62243" y2="58756"/>
                        <a14:foregroundMark x1="58810" y1="55556" x2="82380" y2="54933"/>
                        <a14:foregroundMark x1="58009" y1="54578" x2="64760" y2="55111"/>
                        <a14:foregroundMark x1="64416" y1="55378" x2="69108" y2="55733"/>
                        <a14:foregroundMark x1="83295" y1="56978" x2="72998" y2="59556"/>
                        <a14:foregroundMark x1="79863" y1="60267" x2="79748" y2="62311"/>
                        <a14:foregroundMark x1="49199" y1="15111" x2="36270" y2="16267"/>
                        <a14:foregroundMark x1="50000" y1="64889" x2="60069" y2="73689"/>
                        <a14:foregroundMark x1="41076" y1="72356" x2="51831" y2="72711"/>
                        <a14:foregroundMark x1="57323" y1="76978" x2="51831" y2="72978"/>
                        <a14:foregroundMark x1="60069" y1="75556" x2="73341" y2="75644"/>
                        <a14:foregroundMark x1="80320" y1="71022" x2="78490" y2="75556"/>
                        <a14:foregroundMark x1="74943" y1="78044" x2="72311" y2="78311"/>
                        <a14:foregroundMark x1="58581" y1="87911" x2="50686" y2="86222"/>
                        <a14:foregroundMark x1="46224" y1="91911" x2="48741" y2="93956"/>
                        <a14:foregroundMark x1="50915" y1="89244" x2="27803" y2="88978"/>
                        <a14:foregroundMark x1="72883" y1="69333" x2="68993" y2="72711"/>
                        <a14:backgroundMark x1="72082" y1="51289" x2="47597" y2="53244"/>
                        <a14:backgroundMark x1="60870" y1="44089" x2="64416" y2="45333"/>
                        <a14:backgroundMark x1="36499" y1="65422" x2="47483" y2="84267"/>
                        <a14:backgroundMark x1="62471" y1="58667" x2="69794" y2="64622"/>
                        <a14:backgroundMark x1="65446" y1="73689" x2="65446" y2="73689"/>
                      </a14:backgroundRemoval>
                    </a14:imgEffect>
                  </a14:imgLayer>
                </a14:imgProps>
              </a:ext>
            </a:extLst>
          </a:blip>
          <a:srcRect l="16094" t="11639" r="12766" b="2913"/>
          <a:stretch/>
        </p:blipFill>
        <p:spPr>
          <a:xfrm>
            <a:off x="10349346" y="174246"/>
            <a:ext cx="1604356" cy="2480419"/>
          </a:xfrm>
          <a:prstGeom prst="rect">
            <a:avLst/>
          </a:prstGeom>
        </p:spPr>
      </p:pic>
    </p:spTree>
    <p:extLst>
      <p:ext uri="{BB962C8B-B14F-4D97-AF65-F5344CB8AC3E}">
        <p14:creationId xmlns:p14="http://schemas.microsoft.com/office/powerpoint/2010/main" val="2844304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a:srcRect l="59118" r="31029"/>
          <a:stretch/>
        </p:blipFill>
        <p:spPr>
          <a:xfrm>
            <a:off x="515388" y="174246"/>
            <a:ext cx="931025" cy="6426059"/>
          </a:xfrm>
          <a:prstGeom prst="rect">
            <a:avLst/>
          </a:prstGeom>
        </p:spPr>
      </p:pic>
      <p:pic>
        <p:nvPicPr>
          <p:cNvPr id="3" name="Bilde 2"/>
          <p:cNvPicPr>
            <a:picLocks noChangeAspect="1"/>
          </p:cNvPicPr>
          <p:nvPr/>
        </p:nvPicPr>
        <p:blipFill>
          <a:blip r:embed="rId3"/>
          <a:stretch>
            <a:fillRect/>
          </a:stretch>
        </p:blipFill>
        <p:spPr>
          <a:xfrm>
            <a:off x="2028308" y="84871"/>
            <a:ext cx="2165647" cy="6604808"/>
          </a:xfrm>
          <a:prstGeom prst="rect">
            <a:avLst/>
          </a:prstGeom>
        </p:spPr>
      </p:pic>
      <p:sp>
        <p:nvSpPr>
          <p:cNvPr id="4" name="Rektangel 3"/>
          <p:cNvSpPr/>
          <p:nvPr/>
        </p:nvSpPr>
        <p:spPr>
          <a:xfrm>
            <a:off x="4775850" y="4568980"/>
            <a:ext cx="6096000" cy="2031325"/>
          </a:xfrm>
          <a:prstGeom prst="rect">
            <a:avLst/>
          </a:prstGeom>
        </p:spPr>
        <p:txBody>
          <a:bodyPr>
            <a:spAutoFit/>
          </a:bodyPr>
          <a:lstStyle/>
          <a:p>
            <a:r>
              <a:rPr lang="nb-NO" dirty="0"/>
              <a:t>I øst peker </a:t>
            </a:r>
            <a:r>
              <a:rPr lang="nb-NO" b="1" dirty="0"/>
              <a:t>Solvang</a:t>
            </a:r>
            <a:r>
              <a:rPr lang="nb-NO" dirty="0"/>
              <a:t> seg ut med et stort eksisterende kundegrunnlag, og store potensielle boligarealer innenfor 10 minutters gange. </a:t>
            </a:r>
          </a:p>
          <a:p>
            <a:endParaRPr lang="nb-NO" dirty="0"/>
          </a:p>
          <a:p>
            <a:r>
              <a:rPr lang="nb-NO" dirty="0"/>
              <a:t>I likhet med </a:t>
            </a:r>
            <a:r>
              <a:rPr lang="nb-NO" dirty="0" err="1"/>
              <a:t>Bleikemyr</a:t>
            </a:r>
            <a:r>
              <a:rPr lang="nb-NO" dirty="0"/>
              <a:t>, er store deler av disse arealene skog og åpen fastmark, og må derfor diskuteres i lys av avgrensning av byggesonen.</a:t>
            </a:r>
          </a:p>
        </p:txBody>
      </p:sp>
      <p:pic>
        <p:nvPicPr>
          <p:cNvPr id="5" name="Bilde 4"/>
          <p:cNvPicPr>
            <a:picLocks noChangeAspect="1"/>
          </p:cNvPicPr>
          <p:nvPr/>
        </p:nvPicPr>
        <p:blipFill rotWithShape="1">
          <a:blip r:embed="rId4">
            <a:extLst>
              <a:ext uri="{BEBA8EAE-BF5A-486C-A8C5-ECC9F3942E4B}">
                <a14:imgProps xmlns:a14="http://schemas.microsoft.com/office/drawing/2010/main">
                  <a14:imgLayer r:embed="rId5">
                    <a14:imgEffect>
                      <a14:backgroundRemoval t="10044" b="95556" l="20023" r="91648">
                        <a14:foregroundMark x1="57780" y1="40444" x2="47140" y2="40356"/>
                        <a14:foregroundMark x1="60069" y1="41778" x2="51030" y2="46578"/>
                        <a14:foregroundMark x1="51030" y1="49333" x2="55721" y2="49333"/>
                        <a14:foregroundMark x1="56865" y1="46222" x2="68307" y2="46578"/>
                        <a14:foregroundMark x1="54920" y1="46667" x2="66819" y2="46933"/>
                        <a14:foregroundMark x1="58009" y1="45956" x2="66934" y2="45778"/>
                        <a14:foregroundMark x1="65675" y1="17956" x2="27117" y2="16978"/>
                        <a14:foregroundMark x1="51831" y1="22667" x2="33982" y2="20089"/>
                        <a14:foregroundMark x1="47254" y1="15378" x2="34325" y2="14667"/>
                        <a14:foregroundMark x1="51144" y1="22400" x2="30320" y2="21778"/>
                        <a14:foregroundMark x1="25973" y1="16356" x2="26087" y2="17422"/>
                        <a14:foregroundMark x1="30320" y1="16622" x2="25400" y2="16089"/>
                        <a14:foregroundMark x1="33066" y1="20089" x2="25629" y2="30933"/>
                        <a14:foregroundMark x1="21968" y1="31733" x2="36384" y2="32089"/>
                        <a14:foregroundMark x1="36499" y1="28089" x2="31236" y2="34578"/>
                        <a14:foregroundMark x1="29176" y1="33689" x2="26888" y2="33067"/>
                        <a14:foregroundMark x1="47025" y1="24622" x2="52288" y2="25689"/>
                        <a14:foregroundMark x1="54348" y1="19644" x2="52632" y2="26400"/>
                        <a14:foregroundMark x1="55378" y1="42756" x2="51945" y2="42578"/>
                        <a14:foregroundMark x1="47140" y1="66756" x2="39931" y2="53422"/>
                        <a14:foregroundMark x1="45080" y1="54222" x2="50915" y2="58311"/>
                        <a14:foregroundMark x1="49771" y1="62400" x2="39359" y2="61689"/>
                        <a14:foregroundMark x1="51030" y1="58400" x2="62014" y2="58400"/>
                        <a14:foregroundMark x1="62243" y1="57600" x2="62243" y2="58756"/>
                        <a14:foregroundMark x1="58810" y1="55556" x2="82380" y2="54933"/>
                        <a14:foregroundMark x1="58009" y1="54578" x2="64760" y2="55111"/>
                        <a14:foregroundMark x1="64416" y1="55378" x2="69108" y2="55733"/>
                        <a14:foregroundMark x1="83295" y1="56978" x2="72998" y2="59556"/>
                        <a14:foregroundMark x1="79863" y1="60267" x2="79748" y2="62311"/>
                        <a14:foregroundMark x1="49199" y1="15111" x2="36270" y2="16267"/>
                        <a14:foregroundMark x1="50000" y1="64889" x2="60069" y2="73689"/>
                        <a14:foregroundMark x1="41076" y1="72356" x2="51831" y2="72711"/>
                        <a14:foregroundMark x1="57323" y1="76978" x2="51831" y2="72978"/>
                        <a14:foregroundMark x1="60069" y1="75556" x2="73341" y2="75644"/>
                        <a14:foregroundMark x1="80320" y1="71022" x2="78490" y2="75556"/>
                        <a14:foregroundMark x1="74943" y1="78044" x2="72311" y2="78311"/>
                        <a14:foregroundMark x1="58581" y1="87911" x2="50686" y2="86222"/>
                        <a14:foregroundMark x1="46224" y1="91911" x2="48741" y2="93956"/>
                        <a14:foregroundMark x1="50915" y1="89244" x2="27803" y2="88978"/>
                        <a14:foregroundMark x1="72883" y1="69333" x2="68993" y2="72711"/>
                        <a14:backgroundMark x1="72082" y1="51289" x2="47597" y2="53244"/>
                        <a14:backgroundMark x1="60870" y1="44089" x2="64416" y2="45333"/>
                        <a14:backgroundMark x1="36499" y1="65422" x2="47483" y2="84267"/>
                        <a14:backgroundMark x1="62471" y1="58667" x2="69794" y2="64622"/>
                        <a14:backgroundMark x1="65446" y1="73689" x2="65446" y2="73689"/>
                      </a14:backgroundRemoval>
                    </a14:imgEffect>
                  </a14:imgLayer>
                </a14:imgProps>
              </a:ext>
            </a:extLst>
          </a:blip>
          <a:srcRect l="16094" t="11639" r="12766" b="2913"/>
          <a:stretch/>
        </p:blipFill>
        <p:spPr>
          <a:xfrm>
            <a:off x="9526386" y="174246"/>
            <a:ext cx="2427316" cy="3752759"/>
          </a:xfrm>
          <a:prstGeom prst="rect">
            <a:avLst/>
          </a:prstGeom>
        </p:spPr>
      </p:pic>
    </p:spTree>
    <p:extLst>
      <p:ext uri="{BB962C8B-B14F-4D97-AF65-F5344CB8AC3E}">
        <p14:creationId xmlns:p14="http://schemas.microsoft.com/office/powerpoint/2010/main" val="1394972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a:srcRect l="50847" r="40355"/>
          <a:stretch/>
        </p:blipFill>
        <p:spPr>
          <a:xfrm>
            <a:off x="598516" y="174245"/>
            <a:ext cx="831273" cy="6426059"/>
          </a:xfrm>
          <a:prstGeom prst="rect">
            <a:avLst/>
          </a:prstGeom>
        </p:spPr>
      </p:pic>
      <p:pic>
        <p:nvPicPr>
          <p:cNvPr id="3" name="Bilde 2"/>
          <p:cNvPicPr>
            <a:picLocks noChangeAspect="1"/>
          </p:cNvPicPr>
          <p:nvPr/>
        </p:nvPicPr>
        <p:blipFill>
          <a:blip r:embed="rId3"/>
          <a:stretch>
            <a:fillRect/>
          </a:stretch>
        </p:blipFill>
        <p:spPr>
          <a:xfrm>
            <a:off x="1997903" y="84870"/>
            <a:ext cx="2165647" cy="6604808"/>
          </a:xfrm>
          <a:prstGeom prst="rect">
            <a:avLst/>
          </a:prstGeom>
        </p:spPr>
      </p:pic>
      <p:sp>
        <p:nvSpPr>
          <p:cNvPr id="4" name="Rektangel 3"/>
          <p:cNvSpPr/>
          <p:nvPr/>
        </p:nvSpPr>
        <p:spPr>
          <a:xfrm>
            <a:off x="4731664" y="4568979"/>
            <a:ext cx="6096000" cy="2031325"/>
          </a:xfrm>
          <a:prstGeom prst="rect">
            <a:avLst/>
          </a:prstGeom>
        </p:spPr>
        <p:txBody>
          <a:bodyPr>
            <a:spAutoFit/>
          </a:bodyPr>
          <a:lstStyle/>
          <a:p>
            <a:r>
              <a:rPr lang="nb-NO" dirty="0"/>
              <a:t>Lenger sør-øst finner vi store areal rundt </a:t>
            </a:r>
            <a:r>
              <a:rPr lang="nb-NO" b="1" dirty="0"/>
              <a:t>Skåredalen</a:t>
            </a:r>
            <a:r>
              <a:rPr lang="nb-NO" dirty="0"/>
              <a:t>. Det eksisterende befolkningsgrunnlaget er imidlertid lavt.</a:t>
            </a:r>
          </a:p>
          <a:p>
            <a:endParaRPr lang="nb-NO" dirty="0"/>
          </a:p>
          <a:p>
            <a:r>
              <a:rPr lang="nb-NO" dirty="0"/>
              <a:t> For å oppnå et befolkningsgrunnlag som på sikt kan gi godt marked for lokal handel og tjenester, må det betydelig utbygging til. En slik utbygging kan gi større effekt andre steder i Haugesund, der befolkningsgrunnlaget allerede er større.</a:t>
            </a:r>
          </a:p>
        </p:txBody>
      </p:sp>
      <p:pic>
        <p:nvPicPr>
          <p:cNvPr id="5" name="Bilde 4"/>
          <p:cNvPicPr>
            <a:picLocks noChangeAspect="1"/>
          </p:cNvPicPr>
          <p:nvPr/>
        </p:nvPicPr>
        <p:blipFill rotWithShape="1">
          <a:blip r:embed="rId4">
            <a:extLst>
              <a:ext uri="{BEBA8EAE-BF5A-486C-A8C5-ECC9F3942E4B}">
                <a14:imgProps xmlns:a14="http://schemas.microsoft.com/office/drawing/2010/main">
                  <a14:imgLayer r:embed="rId5">
                    <a14:imgEffect>
                      <a14:backgroundRemoval t="10044" b="95556" l="20023" r="91648">
                        <a14:foregroundMark x1="57780" y1="40444" x2="47140" y2="40356"/>
                        <a14:foregroundMark x1="60069" y1="41778" x2="51030" y2="46578"/>
                        <a14:foregroundMark x1="51030" y1="49333" x2="55721" y2="49333"/>
                        <a14:foregroundMark x1="56865" y1="46222" x2="68307" y2="46578"/>
                        <a14:foregroundMark x1="54920" y1="46667" x2="66819" y2="46933"/>
                        <a14:foregroundMark x1="58009" y1="45956" x2="66934" y2="45778"/>
                        <a14:foregroundMark x1="65675" y1="17956" x2="27117" y2="16978"/>
                        <a14:foregroundMark x1="51831" y1="22667" x2="33982" y2="20089"/>
                        <a14:foregroundMark x1="47254" y1="15378" x2="34325" y2="14667"/>
                        <a14:foregroundMark x1="51144" y1="22400" x2="30320" y2="21778"/>
                        <a14:foregroundMark x1="25973" y1="16356" x2="26087" y2="17422"/>
                        <a14:foregroundMark x1="30320" y1="16622" x2="25400" y2="16089"/>
                        <a14:foregroundMark x1="33066" y1="20089" x2="25629" y2="30933"/>
                        <a14:foregroundMark x1="21968" y1="31733" x2="36384" y2="32089"/>
                        <a14:foregroundMark x1="36499" y1="28089" x2="31236" y2="34578"/>
                        <a14:foregroundMark x1="29176" y1="33689" x2="26888" y2="33067"/>
                        <a14:foregroundMark x1="47025" y1="24622" x2="52288" y2="25689"/>
                        <a14:foregroundMark x1="54348" y1="19644" x2="52632" y2="26400"/>
                        <a14:foregroundMark x1="55378" y1="42756" x2="51945" y2="42578"/>
                        <a14:foregroundMark x1="47140" y1="66756" x2="39931" y2="53422"/>
                        <a14:foregroundMark x1="45080" y1="54222" x2="50915" y2="58311"/>
                        <a14:foregroundMark x1="49771" y1="62400" x2="39359" y2="61689"/>
                        <a14:foregroundMark x1="51030" y1="58400" x2="62014" y2="58400"/>
                        <a14:foregroundMark x1="62243" y1="57600" x2="62243" y2="58756"/>
                        <a14:foregroundMark x1="58810" y1="55556" x2="82380" y2="54933"/>
                        <a14:foregroundMark x1="58009" y1="54578" x2="64760" y2="55111"/>
                        <a14:foregroundMark x1="64416" y1="55378" x2="69108" y2="55733"/>
                        <a14:foregroundMark x1="83295" y1="56978" x2="72998" y2="59556"/>
                        <a14:foregroundMark x1="79863" y1="60267" x2="79748" y2="62311"/>
                        <a14:foregroundMark x1="49199" y1="15111" x2="36270" y2="16267"/>
                        <a14:foregroundMark x1="50000" y1="64889" x2="60069" y2="73689"/>
                        <a14:foregroundMark x1="41076" y1="72356" x2="51831" y2="72711"/>
                        <a14:foregroundMark x1="57323" y1="76978" x2="51831" y2="72978"/>
                        <a14:foregroundMark x1="60069" y1="75556" x2="73341" y2="75644"/>
                        <a14:foregroundMark x1="80320" y1="71022" x2="78490" y2="75556"/>
                        <a14:foregroundMark x1="74943" y1="78044" x2="72311" y2="78311"/>
                        <a14:foregroundMark x1="58581" y1="87911" x2="50686" y2="86222"/>
                        <a14:foregroundMark x1="46224" y1="91911" x2="48741" y2="93956"/>
                        <a14:foregroundMark x1="50915" y1="89244" x2="27803" y2="88978"/>
                        <a14:foregroundMark x1="72883" y1="69333" x2="68993" y2="72711"/>
                        <a14:backgroundMark x1="72082" y1="51289" x2="47597" y2="53244"/>
                        <a14:backgroundMark x1="60870" y1="44089" x2="64416" y2="45333"/>
                        <a14:backgroundMark x1="36499" y1="65422" x2="47483" y2="84267"/>
                        <a14:backgroundMark x1="62471" y1="58667" x2="69794" y2="64622"/>
                        <a14:backgroundMark x1="65446" y1="73689" x2="65446" y2="73689"/>
                      </a14:backgroundRemoval>
                    </a14:imgEffect>
                  </a14:imgLayer>
                </a14:imgProps>
              </a:ext>
            </a:extLst>
          </a:blip>
          <a:srcRect l="16094" t="11639" r="12766" b="2913"/>
          <a:stretch/>
        </p:blipFill>
        <p:spPr>
          <a:xfrm>
            <a:off x="9526386" y="174246"/>
            <a:ext cx="2427316" cy="3752759"/>
          </a:xfrm>
          <a:prstGeom prst="rect">
            <a:avLst/>
          </a:prstGeom>
        </p:spPr>
      </p:pic>
    </p:spTree>
    <p:extLst>
      <p:ext uri="{BB962C8B-B14F-4D97-AF65-F5344CB8AC3E}">
        <p14:creationId xmlns:p14="http://schemas.microsoft.com/office/powerpoint/2010/main" val="2140897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a:srcRect l="41699" r="50208"/>
          <a:stretch/>
        </p:blipFill>
        <p:spPr>
          <a:xfrm>
            <a:off x="548640" y="207497"/>
            <a:ext cx="764772" cy="6426059"/>
          </a:xfrm>
          <a:prstGeom prst="rect">
            <a:avLst/>
          </a:prstGeom>
        </p:spPr>
      </p:pic>
      <p:pic>
        <p:nvPicPr>
          <p:cNvPr id="4" name="Bilde 3"/>
          <p:cNvPicPr>
            <a:picLocks noChangeAspect="1"/>
          </p:cNvPicPr>
          <p:nvPr/>
        </p:nvPicPr>
        <p:blipFill rotWithShape="1">
          <a:blip r:embed="rId2"/>
          <a:srcRect l="68794" r="22408"/>
          <a:stretch/>
        </p:blipFill>
        <p:spPr>
          <a:xfrm>
            <a:off x="1313412" y="207496"/>
            <a:ext cx="831273" cy="6426059"/>
          </a:xfrm>
          <a:prstGeom prst="rect">
            <a:avLst/>
          </a:prstGeom>
        </p:spPr>
      </p:pic>
      <p:pic>
        <p:nvPicPr>
          <p:cNvPr id="5" name="Bilde 4"/>
          <p:cNvPicPr>
            <a:picLocks noChangeAspect="1"/>
          </p:cNvPicPr>
          <p:nvPr/>
        </p:nvPicPr>
        <p:blipFill>
          <a:blip r:embed="rId3"/>
          <a:stretch>
            <a:fillRect/>
          </a:stretch>
        </p:blipFill>
        <p:spPr>
          <a:xfrm>
            <a:off x="2909457" y="118121"/>
            <a:ext cx="2165647" cy="6604808"/>
          </a:xfrm>
          <a:prstGeom prst="rect">
            <a:avLst/>
          </a:prstGeom>
        </p:spPr>
      </p:pic>
      <p:sp>
        <p:nvSpPr>
          <p:cNvPr id="6" name="Rektangel 5"/>
          <p:cNvSpPr/>
          <p:nvPr/>
        </p:nvSpPr>
        <p:spPr>
          <a:xfrm>
            <a:off x="5839876" y="4691604"/>
            <a:ext cx="5764691" cy="2031325"/>
          </a:xfrm>
          <a:prstGeom prst="rect">
            <a:avLst/>
          </a:prstGeom>
        </p:spPr>
        <p:txBody>
          <a:bodyPr wrap="square">
            <a:spAutoFit/>
          </a:bodyPr>
          <a:lstStyle/>
          <a:p>
            <a:r>
              <a:rPr lang="nb-NO" dirty="0"/>
              <a:t>I sør ligger </a:t>
            </a:r>
            <a:r>
              <a:rPr lang="nb-NO" b="1" dirty="0" err="1"/>
              <a:t>Storasund</a:t>
            </a:r>
            <a:r>
              <a:rPr lang="nb-NO" dirty="0"/>
              <a:t> og </a:t>
            </a:r>
            <a:r>
              <a:rPr lang="nb-NO" b="1" dirty="0"/>
              <a:t>Rossabø</a:t>
            </a:r>
            <a:r>
              <a:rPr lang="nb-NO" dirty="0"/>
              <a:t> tett på hverandre, og bør ses i sammenheng. Begge har et godt befolkningsgrunnlag i dag, samtidig som det finnes potensialet for fortetting.</a:t>
            </a:r>
          </a:p>
          <a:p>
            <a:endParaRPr lang="nb-NO" dirty="0"/>
          </a:p>
          <a:p>
            <a:r>
              <a:rPr lang="nb-NO" dirty="0"/>
              <a:t>Ved en fortetting i disse områdene bør det vurderes å legge til rette for høyere utnyttelse enn det som er lagt til grunn i disse beregningene.</a:t>
            </a:r>
          </a:p>
        </p:txBody>
      </p:sp>
      <p:pic>
        <p:nvPicPr>
          <p:cNvPr id="7" name="Bilde 6"/>
          <p:cNvPicPr>
            <a:picLocks noChangeAspect="1"/>
          </p:cNvPicPr>
          <p:nvPr/>
        </p:nvPicPr>
        <p:blipFill rotWithShape="1">
          <a:blip r:embed="rId4">
            <a:extLst>
              <a:ext uri="{BEBA8EAE-BF5A-486C-A8C5-ECC9F3942E4B}">
                <a14:imgProps xmlns:a14="http://schemas.microsoft.com/office/drawing/2010/main">
                  <a14:imgLayer r:embed="rId5">
                    <a14:imgEffect>
                      <a14:backgroundRemoval t="10044" b="95556" l="20023" r="91648">
                        <a14:foregroundMark x1="57780" y1="40444" x2="47140" y2="40356"/>
                        <a14:foregroundMark x1="60069" y1="41778" x2="51030" y2="46578"/>
                        <a14:foregroundMark x1="51030" y1="49333" x2="55721" y2="49333"/>
                        <a14:foregroundMark x1="56865" y1="46222" x2="68307" y2="46578"/>
                        <a14:foregroundMark x1="54920" y1="46667" x2="66819" y2="46933"/>
                        <a14:foregroundMark x1="58009" y1="45956" x2="66934" y2="45778"/>
                        <a14:foregroundMark x1="65675" y1="17956" x2="27117" y2="16978"/>
                        <a14:foregroundMark x1="51831" y1="22667" x2="33982" y2="20089"/>
                        <a14:foregroundMark x1="47254" y1="15378" x2="34325" y2="14667"/>
                        <a14:foregroundMark x1="51144" y1="22400" x2="30320" y2="21778"/>
                        <a14:foregroundMark x1="25973" y1="16356" x2="26087" y2="17422"/>
                        <a14:foregroundMark x1="30320" y1="16622" x2="25400" y2="16089"/>
                        <a14:foregroundMark x1="33066" y1="20089" x2="25629" y2="30933"/>
                        <a14:foregroundMark x1="21968" y1="31733" x2="36384" y2="32089"/>
                        <a14:foregroundMark x1="36499" y1="28089" x2="31236" y2="34578"/>
                        <a14:foregroundMark x1="29176" y1="33689" x2="26888" y2="33067"/>
                        <a14:foregroundMark x1="47025" y1="24622" x2="52288" y2="25689"/>
                        <a14:foregroundMark x1="54348" y1="19644" x2="52632" y2="26400"/>
                        <a14:foregroundMark x1="55378" y1="42756" x2="51945" y2="42578"/>
                        <a14:foregroundMark x1="47140" y1="66756" x2="39931" y2="53422"/>
                        <a14:foregroundMark x1="45080" y1="54222" x2="50915" y2="58311"/>
                        <a14:foregroundMark x1="49771" y1="62400" x2="39359" y2="61689"/>
                        <a14:foregroundMark x1="51030" y1="58400" x2="62014" y2="58400"/>
                        <a14:foregroundMark x1="62243" y1="57600" x2="62243" y2="58756"/>
                        <a14:foregroundMark x1="58810" y1="55556" x2="82380" y2="54933"/>
                        <a14:foregroundMark x1="58009" y1="54578" x2="64760" y2="55111"/>
                        <a14:foregroundMark x1="64416" y1="55378" x2="69108" y2="55733"/>
                        <a14:foregroundMark x1="83295" y1="56978" x2="72998" y2="59556"/>
                        <a14:foregroundMark x1="79863" y1="60267" x2="79748" y2="62311"/>
                        <a14:foregroundMark x1="49199" y1="15111" x2="36270" y2="16267"/>
                        <a14:foregroundMark x1="50000" y1="64889" x2="60069" y2="73689"/>
                        <a14:foregroundMark x1="41076" y1="72356" x2="51831" y2="72711"/>
                        <a14:foregroundMark x1="57323" y1="76978" x2="51831" y2="72978"/>
                        <a14:foregroundMark x1="60069" y1="75556" x2="73341" y2="75644"/>
                        <a14:foregroundMark x1="80320" y1="71022" x2="78490" y2="75556"/>
                        <a14:foregroundMark x1="74943" y1="78044" x2="72311" y2="78311"/>
                        <a14:foregroundMark x1="58581" y1="87911" x2="50686" y2="86222"/>
                        <a14:foregroundMark x1="46224" y1="91911" x2="48741" y2="93956"/>
                        <a14:foregroundMark x1="50915" y1="89244" x2="27803" y2="88978"/>
                        <a14:foregroundMark x1="72883" y1="69333" x2="68993" y2="72711"/>
                        <a14:backgroundMark x1="72082" y1="51289" x2="47597" y2="53244"/>
                        <a14:backgroundMark x1="60870" y1="44089" x2="64416" y2="45333"/>
                        <a14:backgroundMark x1="36499" y1="65422" x2="47483" y2="84267"/>
                        <a14:backgroundMark x1="62471" y1="58667" x2="69794" y2="64622"/>
                        <a14:backgroundMark x1="65446" y1="73689" x2="65446" y2="73689"/>
                      </a14:backgroundRemoval>
                    </a14:imgEffect>
                  </a14:imgLayer>
                </a14:imgProps>
              </a:ext>
            </a:extLst>
          </a:blip>
          <a:srcRect l="16094" t="11639" r="12766" b="2913"/>
          <a:stretch/>
        </p:blipFill>
        <p:spPr>
          <a:xfrm>
            <a:off x="9526386" y="174246"/>
            <a:ext cx="2427316" cy="3752759"/>
          </a:xfrm>
          <a:prstGeom prst="rect">
            <a:avLst/>
          </a:prstGeom>
        </p:spPr>
      </p:pic>
    </p:spTree>
    <p:extLst>
      <p:ext uri="{BB962C8B-B14F-4D97-AF65-F5344CB8AC3E}">
        <p14:creationId xmlns:p14="http://schemas.microsoft.com/office/powerpoint/2010/main" val="1428144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a:srcRect l="32198" r="58829"/>
          <a:stretch/>
        </p:blipFill>
        <p:spPr>
          <a:xfrm>
            <a:off x="915825" y="190870"/>
            <a:ext cx="847898" cy="6426059"/>
          </a:xfrm>
          <a:prstGeom prst="rect">
            <a:avLst/>
          </a:prstGeom>
        </p:spPr>
      </p:pic>
      <p:pic>
        <p:nvPicPr>
          <p:cNvPr id="4" name="Bilde 3"/>
          <p:cNvPicPr>
            <a:picLocks noChangeAspect="1"/>
          </p:cNvPicPr>
          <p:nvPr/>
        </p:nvPicPr>
        <p:blipFill>
          <a:blip r:embed="rId3"/>
          <a:stretch>
            <a:fillRect/>
          </a:stretch>
        </p:blipFill>
        <p:spPr>
          <a:xfrm>
            <a:off x="2439190" y="101495"/>
            <a:ext cx="2165647" cy="6604808"/>
          </a:xfrm>
          <a:prstGeom prst="rect">
            <a:avLst/>
          </a:prstGeom>
        </p:spPr>
      </p:pic>
      <p:sp>
        <p:nvSpPr>
          <p:cNvPr id="5" name="Rektangel 4"/>
          <p:cNvSpPr/>
          <p:nvPr/>
        </p:nvSpPr>
        <p:spPr>
          <a:xfrm>
            <a:off x="5280304" y="4862603"/>
            <a:ext cx="6096000" cy="1754326"/>
          </a:xfrm>
          <a:prstGeom prst="rect">
            <a:avLst/>
          </a:prstGeom>
        </p:spPr>
        <p:txBody>
          <a:bodyPr>
            <a:spAutoFit/>
          </a:bodyPr>
          <a:lstStyle/>
          <a:p>
            <a:r>
              <a:rPr lang="nb-NO" b="1" dirty="0"/>
              <a:t>Raglamyr </a:t>
            </a:r>
            <a:r>
              <a:rPr lang="nb-NO" dirty="0"/>
              <a:t>har lavt eksisterende befolkningsgrunnlag, og de beregnede arealpotensialene er også lave. Området har et stort tilbud innenfor handel i dag, med et regionalt kundegrunnlag. </a:t>
            </a:r>
          </a:p>
          <a:p>
            <a:endParaRPr lang="nb-NO" dirty="0"/>
          </a:p>
          <a:p>
            <a:r>
              <a:rPr lang="nb-NO" dirty="0"/>
              <a:t>Med relativt lav forventet befolknings- og boligvekst, er ikke Raglamyr et område som bør prioriteres høyt for boligvekst.</a:t>
            </a:r>
          </a:p>
        </p:txBody>
      </p:sp>
      <p:pic>
        <p:nvPicPr>
          <p:cNvPr id="6" name="Bilde 5"/>
          <p:cNvPicPr>
            <a:picLocks noChangeAspect="1"/>
          </p:cNvPicPr>
          <p:nvPr/>
        </p:nvPicPr>
        <p:blipFill rotWithShape="1">
          <a:blip r:embed="rId4">
            <a:extLst>
              <a:ext uri="{BEBA8EAE-BF5A-486C-A8C5-ECC9F3942E4B}">
                <a14:imgProps xmlns:a14="http://schemas.microsoft.com/office/drawing/2010/main">
                  <a14:imgLayer r:embed="rId5">
                    <a14:imgEffect>
                      <a14:backgroundRemoval t="10044" b="95556" l="20023" r="91648">
                        <a14:foregroundMark x1="57780" y1="40444" x2="47140" y2="40356"/>
                        <a14:foregroundMark x1="60069" y1="41778" x2="51030" y2="46578"/>
                        <a14:foregroundMark x1="51030" y1="49333" x2="55721" y2="49333"/>
                        <a14:foregroundMark x1="56865" y1="46222" x2="68307" y2="46578"/>
                        <a14:foregroundMark x1="54920" y1="46667" x2="66819" y2="46933"/>
                        <a14:foregroundMark x1="58009" y1="45956" x2="66934" y2="45778"/>
                        <a14:foregroundMark x1="65675" y1="17956" x2="27117" y2="16978"/>
                        <a14:foregroundMark x1="51831" y1="22667" x2="33982" y2="20089"/>
                        <a14:foregroundMark x1="47254" y1="15378" x2="34325" y2="14667"/>
                        <a14:foregroundMark x1="51144" y1="22400" x2="30320" y2="21778"/>
                        <a14:foregroundMark x1="25973" y1="16356" x2="26087" y2="17422"/>
                        <a14:foregroundMark x1="30320" y1="16622" x2="25400" y2="16089"/>
                        <a14:foregroundMark x1="33066" y1="20089" x2="25629" y2="30933"/>
                        <a14:foregroundMark x1="21968" y1="31733" x2="36384" y2="32089"/>
                        <a14:foregroundMark x1="36499" y1="28089" x2="31236" y2="34578"/>
                        <a14:foregroundMark x1="29176" y1="33689" x2="26888" y2="33067"/>
                        <a14:foregroundMark x1="47025" y1="24622" x2="52288" y2="25689"/>
                        <a14:foregroundMark x1="54348" y1="19644" x2="52632" y2="26400"/>
                        <a14:foregroundMark x1="55378" y1="42756" x2="51945" y2="42578"/>
                        <a14:foregroundMark x1="47140" y1="66756" x2="39931" y2="53422"/>
                        <a14:foregroundMark x1="45080" y1="54222" x2="50915" y2="58311"/>
                        <a14:foregroundMark x1="49771" y1="62400" x2="39359" y2="61689"/>
                        <a14:foregroundMark x1="51030" y1="58400" x2="62014" y2="58400"/>
                        <a14:foregroundMark x1="62243" y1="57600" x2="62243" y2="58756"/>
                        <a14:foregroundMark x1="58810" y1="55556" x2="82380" y2="54933"/>
                        <a14:foregroundMark x1="58009" y1="54578" x2="64760" y2="55111"/>
                        <a14:foregroundMark x1="64416" y1="55378" x2="69108" y2="55733"/>
                        <a14:foregroundMark x1="83295" y1="56978" x2="72998" y2="59556"/>
                        <a14:foregroundMark x1="79863" y1="60267" x2="79748" y2="62311"/>
                        <a14:foregroundMark x1="49199" y1="15111" x2="36270" y2="16267"/>
                        <a14:foregroundMark x1="50000" y1="64889" x2="60069" y2="73689"/>
                        <a14:foregroundMark x1="41076" y1="72356" x2="51831" y2="72711"/>
                        <a14:foregroundMark x1="57323" y1="76978" x2="51831" y2="72978"/>
                        <a14:foregroundMark x1="60069" y1="75556" x2="73341" y2="75644"/>
                        <a14:foregroundMark x1="80320" y1="71022" x2="78490" y2="75556"/>
                        <a14:foregroundMark x1="74943" y1="78044" x2="72311" y2="78311"/>
                        <a14:foregroundMark x1="58581" y1="87911" x2="50686" y2="86222"/>
                        <a14:foregroundMark x1="46224" y1="91911" x2="48741" y2="93956"/>
                        <a14:foregroundMark x1="50915" y1="89244" x2="27803" y2="88978"/>
                        <a14:foregroundMark x1="72883" y1="69333" x2="68993" y2="72711"/>
                        <a14:backgroundMark x1="72082" y1="51289" x2="47597" y2="53244"/>
                        <a14:backgroundMark x1="60870" y1="44089" x2="64416" y2="45333"/>
                        <a14:backgroundMark x1="36499" y1="65422" x2="47483" y2="84267"/>
                        <a14:backgroundMark x1="62471" y1="58667" x2="69794" y2="64622"/>
                        <a14:backgroundMark x1="65446" y1="73689" x2="65446" y2="73689"/>
                      </a14:backgroundRemoval>
                    </a14:imgEffect>
                  </a14:imgLayer>
                </a14:imgProps>
              </a:ext>
            </a:extLst>
          </a:blip>
          <a:srcRect l="16094" t="11639" r="12766" b="2913"/>
          <a:stretch/>
        </p:blipFill>
        <p:spPr>
          <a:xfrm>
            <a:off x="9526386" y="174246"/>
            <a:ext cx="2427316" cy="3752759"/>
          </a:xfrm>
          <a:prstGeom prst="rect">
            <a:avLst/>
          </a:prstGeom>
        </p:spPr>
      </p:pic>
    </p:spTree>
    <p:extLst>
      <p:ext uri="{BB962C8B-B14F-4D97-AF65-F5344CB8AC3E}">
        <p14:creationId xmlns:p14="http://schemas.microsoft.com/office/powerpoint/2010/main" val="2658049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32015" y="656535"/>
            <a:ext cx="11105803" cy="5632311"/>
          </a:xfrm>
          <a:prstGeom prst="rect">
            <a:avLst/>
          </a:prstGeom>
        </p:spPr>
        <p:txBody>
          <a:bodyPr wrap="square">
            <a:spAutoFit/>
          </a:bodyPr>
          <a:lstStyle/>
          <a:p>
            <a:r>
              <a:rPr lang="nb-NO" dirty="0"/>
              <a:t>Samlet sett viser boligbehovet og overordnede føringer og mål (ATP, Planstrategi og kommuneplanens samfunnsdel) at det </a:t>
            </a:r>
            <a:r>
              <a:rPr lang="nb-NO" b="1" dirty="0"/>
              <a:t>i praksis ikke bør bygges utenfor sentrum og definerte bydelssentre og områder i gangavstand fra disse</a:t>
            </a:r>
            <a:r>
              <a:rPr lang="nb-NO" dirty="0"/>
              <a:t>. Hvis ATP Haugalandets krav om 3 boliger/daa følges, uten lokal differensiering, vil det ikke være mulig å også fortette i sentrum og bydelssentrum ut fra prinsippet om fortetting "innenfra og ut".</a:t>
            </a:r>
          </a:p>
          <a:p>
            <a:endParaRPr lang="nb-NO" dirty="0"/>
          </a:p>
          <a:p>
            <a:r>
              <a:rPr lang="nb-NO" dirty="0"/>
              <a:t>Prinsippet om å fortette innenfra og ut i sentrum og i bydelssentrum bør løftes opp og komme tydelig frem i planbeskrivelse/bestemmelser/temakart.</a:t>
            </a:r>
          </a:p>
          <a:p>
            <a:endParaRPr lang="nb-NO" dirty="0"/>
          </a:p>
          <a:p>
            <a:r>
              <a:rPr lang="nb-NO" b="1" dirty="0"/>
              <a:t>Det bør legges inn en bestemmelse som sier noe om at i nærmere bestemt avstandssone fra bydelssenter kan tillate tettheter på f. eks 4-8 boliger/daa</a:t>
            </a:r>
            <a:r>
              <a:rPr lang="nb-NO" dirty="0"/>
              <a:t> (ref. anbefalt tetthet i eks. Norheim).</a:t>
            </a:r>
          </a:p>
          <a:p>
            <a:endParaRPr lang="nb-NO" dirty="0"/>
          </a:p>
          <a:p>
            <a:r>
              <a:rPr lang="nb-NO" b="1" dirty="0"/>
              <a:t>Det bør lages et temakart som speiler de grønne sirklene fra ATP Haugalandet, hvor prioriterte bydelssentre synliggjøres.</a:t>
            </a:r>
          </a:p>
          <a:p>
            <a:endParaRPr lang="nb-NO" dirty="0"/>
          </a:p>
          <a:p>
            <a:r>
              <a:rPr lang="nb-NO" b="1" dirty="0"/>
              <a:t>Det bør ikke være bestemmelser om minimum ant. boliger i områdene som ikke angis som prioriterte</a:t>
            </a:r>
            <a:r>
              <a:rPr lang="nb-NO" dirty="0"/>
              <a:t>, ref. dagens kommuneplan om minimum 3 boliger pr. daa.</a:t>
            </a:r>
          </a:p>
          <a:p>
            <a:endParaRPr lang="nb-NO" dirty="0"/>
          </a:p>
          <a:p>
            <a:r>
              <a:rPr lang="nb-NO" b="1" dirty="0"/>
              <a:t>Retningslinje for minstestørrelse på eneboligtomter bør økes. </a:t>
            </a:r>
            <a:r>
              <a:rPr lang="nb-NO" dirty="0"/>
              <a:t>F. eks «Eneboligtomter under 600m2 tillates ikke». En test for de undersøkte eiendommene innenfor gangavstand til bydelssentrene viste at en økning fra kravet om 500 m2 til 600 m2 halverte potensialet. Tilsvarende kan kravet for tomter for tomannsboliger økes til 800m2.</a:t>
            </a:r>
          </a:p>
        </p:txBody>
      </p:sp>
    </p:spTree>
    <p:extLst>
      <p:ext uri="{BB962C8B-B14F-4D97-AF65-F5344CB8AC3E}">
        <p14:creationId xmlns:p14="http://schemas.microsoft.com/office/powerpoint/2010/main" val="1779568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10-minutters byen</a:t>
            </a:r>
          </a:p>
        </p:txBody>
      </p:sp>
    </p:spTree>
    <p:extLst>
      <p:ext uri="{BB962C8B-B14F-4D97-AF65-F5344CB8AC3E}">
        <p14:creationId xmlns:p14="http://schemas.microsoft.com/office/powerpoint/2010/main" val="3745691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895608" y="522575"/>
            <a:ext cx="10201275" cy="4981575"/>
          </a:xfrm>
          <a:prstGeom prst="rect">
            <a:avLst/>
          </a:prstGeom>
        </p:spPr>
      </p:pic>
      <p:sp>
        <p:nvSpPr>
          <p:cNvPr id="3" name="Rektangel 2"/>
          <p:cNvSpPr/>
          <p:nvPr/>
        </p:nvSpPr>
        <p:spPr>
          <a:xfrm>
            <a:off x="3580551" y="5954284"/>
            <a:ext cx="4831387" cy="369332"/>
          </a:xfrm>
          <a:prstGeom prst="rect">
            <a:avLst/>
          </a:prstGeom>
        </p:spPr>
        <p:txBody>
          <a:bodyPr wrap="none">
            <a:spAutoFit/>
          </a:bodyPr>
          <a:lstStyle/>
          <a:p>
            <a:r>
              <a:rPr lang="nb-NO" dirty="0"/>
              <a:t>Tabellen sier noe om kundegrunnlaget i sentrene.</a:t>
            </a:r>
          </a:p>
        </p:txBody>
      </p:sp>
    </p:spTree>
    <p:extLst>
      <p:ext uri="{BB962C8B-B14F-4D97-AF65-F5344CB8AC3E}">
        <p14:creationId xmlns:p14="http://schemas.microsoft.com/office/powerpoint/2010/main" val="1159567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1"/>
          <p:cNvPicPr/>
          <p:nvPr/>
        </p:nvPicPr>
        <p:blipFill>
          <a:blip r:embed="rId2">
            <a:extLst>
              <a:ext uri="{28A0092B-C50C-407E-A947-70E740481C1C}">
                <a14:useLocalDpi xmlns:a14="http://schemas.microsoft.com/office/drawing/2010/main" val="0"/>
              </a:ext>
            </a:extLst>
          </a:blip>
          <a:srcRect/>
          <a:stretch>
            <a:fillRect/>
          </a:stretch>
        </p:blipFill>
        <p:spPr bwMode="auto">
          <a:xfrm>
            <a:off x="232757" y="0"/>
            <a:ext cx="6251171" cy="6858000"/>
          </a:xfrm>
          <a:prstGeom prst="rect">
            <a:avLst/>
          </a:prstGeom>
          <a:noFill/>
        </p:spPr>
      </p:pic>
      <p:sp>
        <p:nvSpPr>
          <p:cNvPr id="3" name="Rektangel 2"/>
          <p:cNvSpPr/>
          <p:nvPr/>
        </p:nvSpPr>
        <p:spPr>
          <a:xfrm>
            <a:off x="6716683" y="5997991"/>
            <a:ext cx="5120640" cy="830997"/>
          </a:xfrm>
          <a:prstGeom prst="rect">
            <a:avLst/>
          </a:prstGeom>
        </p:spPr>
        <p:txBody>
          <a:bodyPr wrap="square">
            <a:spAutoFit/>
          </a:bodyPr>
          <a:lstStyle/>
          <a:p>
            <a:r>
              <a:rPr lang="nb-NO" sz="1600" kern="900" dirty="0">
                <a:latin typeface="Avenir Next LT Pro"/>
                <a:ea typeface="Avenir Next LT Pro"/>
                <a:cs typeface="Times New Roman" panose="02020603050405020304" pitchFamily="18" charset="0"/>
              </a:rPr>
              <a:t>Relativ tettheten av bosatte i Haugesund kommune og i Haugesund sentrum (oppe til høyre) </a:t>
            </a:r>
          </a:p>
          <a:p>
            <a:r>
              <a:rPr lang="nb-NO" sz="1600" kern="900" dirty="0">
                <a:latin typeface="Avenir Next LT Pro"/>
                <a:ea typeface="Avenir Next LT Pro"/>
                <a:cs typeface="Times New Roman" panose="02020603050405020304" pitchFamily="18" charset="0"/>
              </a:rPr>
              <a:t>(Kilde: SSB rutenett 250m, 2021)</a:t>
            </a:r>
            <a:endParaRPr lang="nb-NO" sz="1600" dirty="0"/>
          </a:p>
        </p:txBody>
      </p:sp>
      <p:sp>
        <p:nvSpPr>
          <p:cNvPr id="4" name="Rektangel 3"/>
          <p:cNvSpPr/>
          <p:nvPr/>
        </p:nvSpPr>
        <p:spPr>
          <a:xfrm>
            <a:off x="6716683" y="560098"/>
            <a:ext cx="5270269" cy="2308324"/>
          </a:xfrm>
          <a:prstGeom prst="rect">
            <a:avLst/>
          </a:prstGeom>
        </p:spPr>
        <p:txBody>
          <a:bodyPr wrap="square">
            <a:spAutoFit/>
          </a:bodyPr>
          <a:lstStyle/>
          <a:p>
            <a:r>
              <a:rPr lang="nb-NO" dirty="0"/>
              <a:t>Haugesund er en relativt liten og kompakt by. For å illustrere hvor kompakt byen vi sett på </a:t>
            </a:r>
            <a:r>
              <a:rPr lang="nb-NO" b="1" dirty="0"/>
              <a:t>10 minutter gange og sykkelavstand  (stiplet grønn linje) fra Haugesund sentrum</a:t>
            </a:r>
            <a:r>
              <a:rPr lang="nb-NO" dirty="0"/>
              <a:t> ved Vår Frelsers Kirke. Denne sykkelsonen strekker seg et godt stykke forbi Gard i nord og </a:t>
            </a:r>
            <a:r>
              <a:rPr lang="nb-NO" dirty="0" err="1"/>
              <a:t>Hemmingstad</a:t>
            </a:r>
            <a:r>
              <a:rPr lang="nb-NO" dirty="0"/>
              <a:t>/ Rossabø i sør. Det bor litt over 19 600 personer i denne sonen, noe som utgjør litt over 50% av kommunens befolkning. </a:t>
            </a:r>
          </a:p>
        </p:txBody>
      </p:sp>
      <p:sp>
        <p:nvSpPr>
          <p:cNvPr id="5" name="Rektangel 4"/>
          <p:cNvSpPr/>
          <p:nvPr/>
        </p:nvSpPr>
        <p:spPr>
          <a:xfrm>
            <a:off x="6716683" y="3140545"/>
            <a:ext cx="5270269" cy="2585323"/>
          </a:xfrm>
          <a:prstGeom prst="rect">
            <a:avLst/>
          </a:prstGeom>
        </p:spPr>
        <p:txBody>
          <a:bodyPr wrap="square">
            <a:spAutoFit/>
          </a:bodyPr>
          <a:lstStyle/>
          <a:p>
            <a:r>
              <a:rPr lang="nb-NO" dirty="0"/>
              <a:t>Vi har også sett på </a:t>
            </a:r>
            <a:r>
              <a:rPr lang="nb-NO" b="1" dirty="0"/>
              <a:t>fordeling av befolkningen mot nord og sør </a:t>
            </a:r>
            <a:r>
              <a:rPr lang="nb-NO" dirty="0"/>
              <a:t>for å få et bedre bilde på hvordan innbyggerne er fordelt i kommunen. Det er trukket en rett linje øst-vest</a:t>
            </a:r>
            <a:r>
              <a:rPr lang="nb-NO" b="1" dirty="0"/>
              <a:t> (blå linje)</a:t>
            </a:r>
            <a:r>
              <a:rPr lang="nb-NO" dirty="0"/>
              <a:t> fra Krossen (mellom nordre og søndre Smedasundet), gjennom Vår Frelsers kirke til Solvang og </a:t>
            </a:r>
            <a:r>
              <a:rPr lang="nb-NO" dirty="0" err="1"/>
              <a:t>Eivindvatnet</a:t>
            </a:r>
            <a:r>
              <a:rPr lang="nb-NO" dirty="0"/>
              <a:t>. </a:t>
            </a:r>
            <a:r>
              <a:rPr lang="nb-NO" b="1" dirty="0"/>
              <a:t>Fordelingen er relativt jevn</a:t>
            </a:r>
            <a:r>
              <a:rPr lang="nb-NO" dirty="0"/>
              <a:t> der 45% (ca. 16 800 innbyggere) bor på nordsiden og 55% (ca. 20 900 innbyggere) bor på sørsiden av denne linjen.</a:t>
            </a:r>
          </a:p>
        </p:txBody>
      </p:sp>
    </p:spTree>
    <p:extLst>
      <p:ext uri="{BB962C8B-B14F-4D97-AF65-F5344CB8AC3E}">
        <p14:creationId xmlns:p14="http://schemas.microsoft.com/office/powerpoint/2010/main" val="901535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49367" y="0"/>
            <a:ext cx="6565131" cy="6858000"/>
          </a:xfrm>
          <a:prstGeom prst="rect">
            <a:avLst/>
          </a:prstGeom>
        </p:spPr>
      </p:pic>
      <p:sp>
        <p:nvSpPr>
          <p:cNvPr id="3" name="Rektangel 2"/>
          <p:cNvSpPr/>
          <p:nvPr/>
        </p:nvSpPr>
        <p:spPr>
          <a:xfrm>
            <a:off x="6400800" y="446038"/>
            <a:ext cx="5602778" cy="2308324"/>
          </a:xfrm>
          <a:prstGeom prst="rect">
            <a:avLst/>
          </a:prstGeom>
        </p:spPr>
        <p:txBody>
          <a:bodyPr wrap="square">
            <a:spAutoFit/>
          </a:bodyPr>
          <a:lstStyle/>
          <a:p>
            <a:pPr marL="285750" indent="-285750">
              <a:buFont typeface="Arial" panose="020B0604020202020204" pitchFamily="34" charset="0"/>
              <a:buChar char="•"/>
            </a:pPr>
            <a:r>
              <a:rPr lang="nb-NO" dirty="0"/>
              <a:t>Sentrum har det klart beste kollektivtilbudet.</a:t>
            </a:r>
          </a:p>
          <a:p>
            <a:pPr marL="285750" indent="-285750">
              <a:buFont typeface="Arial" panose="020B0604020202020204" pitchFamily="34" charset="0"/>
              <a:buChar char="•"/>
            </a:pPr>
            <a:r>
              <a:rPr lang="nb-NO" dirty="0"/>
              <a:t>Raglamyr, </a:t>
            </a:r>
            <a:r>
              <a:rPr lang="nb-NO" dirty="0" err="1"/>
              <a:t>Hemmingstad</a:t>
            </a:r>
            <a:r>
              <a:rPr lang="nb-NO" dirty="0"/>
              <a:t>/ Rossabø og Norheim/Oasen har også god dekning.</a:t>
            </a:r>
          </a:p>
          <a:p>
            <a:pPr marL="285750" indent="-285750">
              <a:buFont typeface="Arial" panose="020B0604020202020204" pitchFamily="34" charset="0"/>
              <a:buChar char="•"/>
            </a:pPr>
            <a:r>
              <a:rPr lang="nb-NO" dirty="0"/>
              <a:t>En ser et tydelig mønster med fire kollektivårer inn mot sentrum fra sør. </a:t>
            </a:r>
          </a:p>
          <a:p>
            <a:pPr marL="285750" indent="-285750">
              <a:buFont typeface="Arial" panose="020B0604020202020204" pitchFamily="34" charset="0"/>
              <a:buChar char="•"/>
            </a:pPr>
            <a:r>
              <a:rPr lang="nb-NO" dirty="0"/>
              <a:t>I sentrum går en ring østover mot Solvang. I nord er det en ring via Gard til </a:t>
            </a:r>
            <a:r>
              <a:rPr lang="nb-NO" dirty="0" err="1"/>
              <a:t>Kvala</a:t>
            </a:r>
            <a:r>
              <a:rPr lang="nb-NO" dirty="0"/>
              <a:t> og </a:t>
            </a:r>
            <a:r>
              <a:rPr lang="nb-NO" dirty="0" err="1"/>
              <a:t>Bleikemyr</a:t>
            </a:r>
            <a:r>
              <a:rPr lang="nb-NO" dirty="0"/>
              <a:t>, mens det i sørøst går en ring til </a:t>
            </a:r>
            <a:r>
              <a:rPr lang="nb-NO" dirty="0" err="1"/>
              <a:t>Skåradalen</a:t>
            </a:r>
            <a:r>
              <a:rPr lang="nb-NO" dirty="0"/>
              <a:t>. </a:t>
            </a:r>
          </a:p>
        </p:txBody>
      </p:sp>
    </p:spTree>
    <p:extLst>
      <p:ext uri="{BB962C8B-B14F-4D97-AF65-F5344CB8AC3E}">
        <p14:creationId xmlns:p14="http://schemas.microsoft.com/office/powerpoint/2010/main" val="1682847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1626436" y="150408"/>
            <a:ext cx="8905875" cy="2600325"/>
          </a:xfrm>
          <a:prstGeom prst="rect">
            <a:avLst/>
          </a:prstGeom>
        </p:spPr>
      </p:pic>
      <p:pic>
        <p:nvPicPr>
          <p:cNvPr id="4" name="Bilde 3"/>
          <p:cNvPicPr>
            <a:picLocks noChangeAspect="1"/>
          </p:cNvPicPr>
          <p:nvPr/>
        </p:nvPicPr>
        <p:blipFill>
          <a:blip r:embed="rId3"/>
          <a:stretch>
            <a:fillRect/>
          </a:stretch>
        </p:blipFill>
        <p:spPr>
          <a:xfrm>
            <a:off x="1626436" y="2750733"/>
            <a:ext cx="8915400" cy="1476375"/>
          </a:xfrm>
          <a:prstGeom prst="rect">
            <a:avLst/>
          </a:prstGeom>
        </p:spPr>
      </p:pic>
      <p:sp>
        <p:nvSpPr>
          <p:cNvPr id="5" name="Rektangel 4"/>
          <p:cNvSpPr/>
          <p:nvPr/>
        </p:nvSpPr>
        <p:spPr>
          <a:xfrm>
            <a:off x="1626436" y="4386410"/>
            <a:ext cx="9712124" cy="2308324"/>
          </a:xfrm>
          <a:prstGeom prst="rect">
            <a:avLst/>
          </a:prstGeom>
        </p:spPr>
        <p:txBody>
          <a:bodyPr wrap="square">
            <a:spAutoFit/>
          </a:bodyPr>
          <a:lstStyle/>
          <a:p>
            <a:pPr marL="285750" indent="-285750">
              <a:buFont typeface="Arial" panose="020B0604020202020204" pitchFamily="34" charset="0"/>
              <a:buChar char="•"/>
            </a:pPr>
            <a:r>
              <a:rPr lang="nb-NO" b="1" dirty="0"/>
              <a:t>Gard</a:t>
            </a:r>
            <a:r>
              <a:rPr lang="nb-NO" dirty="0"/>
              <a:t> og </a:t>
            </a:r>
            <a:r>
              <a:rPr lang="nb-NO" b="1" dirty="0" err="1"/>
              <a:t>Hemmingstad</a:t>
            </a:r>
            <a:r>
              <a:rPr lang="nb-NO" b="1" dirty="0"/>
              <a:t>/ Rossabø </a:t>
            </a:r>
            <a:r>
              <a:rPr lang="nb-NO" dirty="0"/>
              <a:t>har </a:t>
            </a:r>
            <a:r>
              <a:rPr lang="nb-NO" u="sng" dirty="0"/>
              <a:t>flest holdeplasser </a:t>
            </a:r>
            <a:r>
              <a:rPr lang="nb-NO" dirty="0"/>
              <a:t>både innenfor 5 og 10 minutters gange.  </a:t>
            </a:r>
            <a:r>
              <a:rPr lang="nb-NO" b="1" dirty="0"/>
              <a:t>Solvang, </a:t>
            </a:r>
            <a:r>
              <a:rPr lang="nb-NO" b="1" dirty="0" err="1"/>
              <a:t>Bleikemyr</a:t>
            </a:r>
            <a:r>
              <a:rPr lang="nb-NO" b="1" dirty="0"/>
              <a:t> og </a:t>
            </a:r>
            <a:r>
              <a:rPr lang="nb-NO" b="1" dirty="0" err="1"/>
              <a:t>Storasund</a:t>
            </a:r>
            <a:r>
              <a:rPr lang="nb-NO" b="1" dirty="0"/>
              <a:t>/Meieriet</a:t>
            </a:r>
            <a:r>
              <a:rPr lang="nb-NO" dirty="0"/>
              <a:t> har </a:t>
            </a:r>
            <a:r>
              <a:rPr lang="nb-NO" u="sng" dirty="0"/>
              <a:t>færrest</a:t>
            </a:r>
            <a:r>
              <a:rPr lang="nb-NO" dirty="0"/>
              <a:t> innenfor 5 minutt og </a:t>
            </a:r>
            <a:r>
              <a:rPr lang="nb-NO" b="1" dirty="0"/>
              <a:t>Raglamyr og </a:t>
            </a:r>
            <a:r>
              <a:rPr lang="nb-NO" b="1" dirty="0" err="1"/>
              <a:t>Kvala</a:t>
            </a:r>
            <a:r>
              <a:rPr lang="nb-NO" b="1" dirty="0"/>
              <a:t> </a:t>
            </a:r>
            <a:r>
              <a:rPr lang="nb-NO" dirty="0"/>
              <a:t>har færrest innenfor 10 minutt. </a:t>
            </a:r>
          </a:p>
          <a:p>
            <a:pPr marL="285750" indent="-285750">
              <a:buFont typeface="Arial" panose="020B0604020202020204" pitchFamily="34" charset="0"/>
              <a:buChar char="•"/>
            </a:pPr>
            <a:r>
              <a:rPr lang="nb-NO" dirty="0"/>
              <a:t>Klart </a:t>
            </a:r>
            <a:r>
              <a:rPr lang="nb-NO" u="sng" dirty="0"/>
              <a:t>høyest frekvens </a:t>
            </a:r>
            <a:r>
              <a:rPr lang="nb-NO" dirty="0"/>
              <a:t>finner vi på </a:t>
            </a:r>
            <a:r>
              <a:rPr lang="nb-NO" b="1" dirty="0"/>
              <a:t>Raglamyr</a:t>
            </a:r>
            <a:r>
              <a:rPr lang="nb-NO" dirty="0"/>
              <a:t>, der det er et stopp som har 14,3 avganger i snitt i perioden kl.06-09. </a:t>
            </a:r>
            <a:r>
              <a:rPr lang="nb-NO" b="1" dirty="0"/>
              <a:t>Skåredalen, Solvang og </a:t>
            </a:r>
            <a:r>
              <a:rPr lang="nb-NO" b="1" dirty="0" err="1"/>
              <a:t>Storasund</a:t>
            </a:r>
            <a:r>
              <a:rPr lang="nb-NO" b="1" dirty="0"/>
              <a:t>/Meieriet </a:t>
            </a:r>
            <a:r>
              <a:rPr lang="nb-NO" dirty="0"/>
              <a:t>har </a:t>
            </a:r>
            <a:r>
              <a:rPr lang="nb-NO" u="sng" dirty="0"/>
              <a:t>lavest</a:t>
            </a:r>
            <a:r>
              <a:rPr lang="nb-NO" dirty="0"/>
              <a:t> frekvens.</a:t>
            </a:r>
          </a:p>
          <a:p>
            <a:pPr marL="285750" indent="-285750">
              <a:buFont typeface="Arial" panose="020B0604020202020204" pitchFamily="34" charset="0"/>
              <a:buChar char="•"/>
            </a:pPr>
            <a:r>
              <a:rPr lang="nb-NO" b="1" dirty="0" err="1"/>
              <a:t>Storasund</a:t>
            </a:r>
            <a:r>
              <a:rPr lang="nb-NO" b="1" dirty="0"/>
              <a:t>/Meieriet, og </a:t>
            </a:r>
            <a:r>
              <a:rPr lang="nb-NO" b="1" dirty="0" err="1"/>
              <a:t>Hemmingstad</a:t>
            </a:r>
            <a:r>
              <a:rPr lang="nb-NO" b="1" dirty="0"/>
              <a:t>/Rossabø </a:t>
            </a:r>
            <a:r>
              <a:rPr lang="nb-NO" dirty="0"/>
              <a:t>har </a:t>
            </a:r>
            <a:r>
              <a:rPr lang="nb-NO" u="sng" dirty="0"/>
              <a:t>bra med holdeplasser innenfor 10 minutter</a:t>
            </a:r>
            <a:r>
              <a:rPr lang="nb-NO" dirty="0"/>
              <a:t>, men </a:t>
            </a:r>
            <a:r>
              <a:rPr lang="nb-NO" u="sng" dirty="0"/>
              <a:t>frekvensen 5 minutter er ikke veldig god </a:t>
            </a:r>
            <a:r>
              <a:rPr lang="nb-NO" dirty="0"/>
              <a:t>fordi rutene spres ut på flere akser nord-sør (rutene går på ulike veier).</a:t>
            </a:r>
          </a:p>
        </p:txBody>
      </p:sp>
    </p:spTree>
    <p:extLst>
      <p:ext uri="{BB962C8B-B14F-4D97-AF65-F5344CB8AC3E}">
        <p14:creationId xmlns:p14="http://schemas.microsoft.com/office/powerpoint/2010/main" val="3914258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1446415" y="229465"/>
            <a:ext cx="9198000" cy="4176279"/>
          </a:xfrm>
          <a:prstGeom prst="rect">
            <a:avLst/>
          </a:prstGeom>
        </p:spPr>
      </p:pic>
      <p:sp>
        <p:nvSpPr>
          <p:cNvPr id="4" name="Rektangel 3"/>
          <p:cNvSpPr/>
          <p:nvPr/>
        </p:nvSpPr>
        <p:spPr>
          <a:xfrm>
            <a:off x="1446415" y="4624523"/>
            <a:ext cx="9326880" cy="1754326"/>
          </a:xfrm>
          <a:prstGeom prst="rect">
            <a:avLst/>
          </a:prstGeom>
        </p:spPr>
        <p:txBody>
          <a:bodyPr wrap="square">
            <a:spAutoFit/>
          </a:bodyPr>
          <a:lstStyle/>
          <a:p>
            <a:pPr marL="285750" indent="-285750">
              <a:buFont typeface="Arial" panose="020B0604020202020204" pitchFamily="34" charset="0"/>
              <a:buChar char="•"/>
            </a:pPr>
            <a:r>
              <a:rPr lang="nb-NO" b="1" dirty="0" err="1"/>
              <a:t>Storasund</a:t>
            </a:r>
            <a:r>
              <a:rPr lang="nb-NO" b="1" dirty="0"/>
              <a:t>/ Meieriet </a:t>
            </a:r>
            <a:r>
              <a:rPr lang="nb-NO" dirty="0"/>
              <a:t>har flest grunnskoler, barnehager og dagligvarebutikker innenfor 10 minutters gange.</a:t>
            </a:r>
          </a:p>
          <a:p>
            <a:pPr marL="285750" indent="-285750">
              <a:buFont typeface="Arial" panose="020B0604020202020204" pitchFamily="34" charset="0"/>
              <a:buChar char="•"/>
            </a:pPr>
            <a:r>
              <a:rPr lang="nb-NO" b="1" dirty="0"/>
              <a:t>Bare 4 senter har grunnskole i dag</a:t>
            </a:r>
            <a:r>
              <a:rPr lang="nb-NO" dirty="0"/>
              <a:t> og ingen av sentrene har videgårende skole innenfor 10 minutter (ikke vist i tabell).</a:t>
            </a:r>
          </a:p>
          <a:p>
            <a:pPr marL="285750" indent="-285750">
              <a:buFont typeface="Arial" panose="020B0604020202020204" pitchFamily="34" charset="0"/>
              <a:buChar char="•"/>
            </a:pPr>
            <a:r>
              <a:rPr lang="nb-NO" b="1" dirty="0"/>
              <a:t>Norheim/Oasen</a:t>
            </a:r>
            <a:r>
              <a:rPr lang="nb-NO" dirty="0"/>
              <a:t> er eneste senter uten barnehage. </a:t>
            </a:r>
          </a:p>
          <a:p>
            <a:pPr marL="285750" indent="-285750">
              <a:buFont typeface="Arial" panose="020B0604020202020204" pitchFamily="34" charset="0"/>
              <a:buChar char="•"/>
            </a:pPr>
            <a:r>
              <a:rPr lang="nb-NO" b="1" dirty="0"/>
              <a:t>Alle sentrene </a:t>
            </a:r>
            <a:r>
              <a:rPr lang="nb-NO" dirty="0"/>
              <a:t>har minst en dagligvarebutikk.</a:t>
            </a:r>
          </a:p>
        </p:txBody>
      </p:sp>
    </p:spTree>
    <p:extLst>
      <p:ext uri="{BB962C8B-B14F-4D97-AF65-F5344CB8AC3E}">
        <p14:creationId xmlns:p14="http://schemas.microsoft.com/office/powerpoint/2010/main" val="3343769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Anbefalt senterstruktur</a:t>
            </a:r>
          </a:p>
        </p:txBody>
      </p:sp>
    </p:spTree>
    <p:extLst>
      <p:ext uri="{BB962C8B-B14F-4D97-AF65-F5344CB8AC3E}">
        <p14:creationId xmlns:p14="http://schemas.microsoft.com/office/powerpoint/2010/main" val="844888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691447" y="246394"/>
            <a:ext cx="6096000" cy="1200329"/>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nb-NO" dirty="0"/>
              <a:t>2 senternivå for å bedre kunne tilpasse ulike virksomheter til størrelsen og strukturene til Haugesund. Dette kan gi bedre forutsigbarhet og konkurransekraft for næringslivet og kommunen. Sentrene kommer i tillegg til Haugesund sentrum.</a:t>
            </a:r>
          </a:p>
        </p:txBody>
      </p:sp>
      <p:pic>
        <p:nvPicPr>
          <p:cNvPr id="3" name="Bilde 2"/>
          <p:cNvPicPr>
            <a:picLocks noChangeAspect="1"/>
          </p:cNvPicPr>
          <p:nvPr/>
        </p:nvPicPr>
        <p:blipFill>
          <a:blip r:embed="rId2"/>
          <a:stretch>
            <a:fillRect/>
          </a:stretch>
        </p:blipFill>
        <p:spPr>
          <a:xfrm>
            <a:off x="149628" y="-13302"/>
            <a:ext cx="5066498" cy="6871302"/>
          </a:xfrm>
          <a:prstGeom prst="rect">
            <a:avLst/>
          </a:prstGeom>
        </p:spPr>
      </p:pic>
      <p:sp>
        <p:nvSpPr>
          <p:cNvPr id="5" name="Rektangel 4"/>
          <p:cNvSpPr/>
          <p:nvPr/>
        </p:nvSpPr>
        <p:spPr>
          <a:xfrm>
            <a:off x="5691447" y="1698318"/>
            <a:ext cx="6096000" cy="258532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nb-NO" dirty="0"/>
              <a:t>Gjennom å lokalisere mange ulike virksomheter som butikker, service, kultur/opplevelse, kontor </a:t>
            </a:r>
            <a:r>
              <a:rPr lang="nb-NO" dirty="0" err="1"/>
              <a:t>etc</a:t>
            </a:r>
            <a:r>
              <a:rPr lang="nb-NO" dirty="0"/>
              <a:t>, kan en skape attraktive og sterke </a:t>
            </a:r>
            <a:r>
              <a:rPr lang="nb-NO" b="1" dirty="0"/>
              <a:t>lokalsenter</a:t>
            </a:r>
            <a:r>
              <a:rPr lang="nb-NO" dirty="0"/>
              <a:t> der virksomhetene forsterker hverandre.</a:t>
            </a:r>
          </a:p>
          <a:p>
            <a:endParaRPr lang="nb-NO" dirty="0"/>
          </a:p>
          <a:p>
            <a:r>
              <a:rPr lang="nb-NO" dirty="0"/>
              <a:t>Siden Haugesund er en relativt liten og kompakt by vil det ikke være rom mange slike senter. Dette henger blant annet sammen med kundegrunnlaget (det er ikke nok kunder til at en kan holde liv i mange senter) og at en ikke ønsker å utkonkurrere Haugesund sentrum.</a:t>
            </a:r>
          </a:p>
        </p:txBody>
      </p:sp>
      <p:sp>
        <p:nvSpPr>
          <p:cNvPr id="6" name="Rektangel 5"/>
          <p:cNvSpPr/>
          <p:nvPr/>
        </p:nvSpPr>
        <p:spPr>
          <a:xfrm>
            <a:off x="5691447" y="4535237"/>
            <a:ext cx="6096000" cy="20313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nb-NO" b="1" dirty="0"/>
              <a:t>Nærsentrene</a:t>
            </a:r>
            <a:r>
              <a:rPr lang="nb-NO" dirty="0"/>
              <a:t> sine primære mål er å gi befolkningen et tilbud av de mest primære behovene innenfor gangavstand; dagligvarebutikk og barnehage er kanskje de meste opplagte funksjonene, men sentre kan med fordel også ha grunnskole og annen daglig service som frisør og legetjenester. Foreslår at det som i dag er omtalt som bydelssenter (ekskl. lokalsentrene), inngår som </a:t>
            </a:r>
            <a:r>
              <a:rPr lang="nb-NO" dirty="0" err="1"/>
              <a:t>nærsenter</a:t>
            </a:r>
            <a:r>
              <a:rPr lang="nb-NO" dirty="0"/>
              <a:t>.</a:t>
            </a:r>
          </a:p>
        </p:txBody>
      </p:sp>
    </p:spTree>
    <p:extLst>
      <p:ext uri="{BB962C8B-B14F-4D97-AF65-F5344CB8AC3E}">
        <p14:creationId xmlns:p14="http://schemas.microsoft.com/office/powerpoint/2010/main" val="3560866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49628" y="-13302"/>
            <a:ext cx="5066498" cy="6871302"/>
          </a:xfrm>
          <a:prstGeom prst="rect">
            <a:avLst/>
          </a:prstGeom>
        </p:spPr>
      </p:pic>
      <p:sp>
        <p:nvSpPr>
          <p:cNvPr id="3" name="Rektangel 2"/>
          <p:cNvSpPr/>
          <p:nvPr/>
        </p:nvSpPr>
        <p:spPr>
          <a:xfrm>
            <a:off x="5641571" y="335018"/>
            <a:ext cx="6096000" cy="1200329"/>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nb-NO" dirty="0"/>
              <a:t>Primært prioriteres å etablere ny ansattintensiv virksomhet/ kontor, utvalgsvarehandel, regionale funksjoner innenfor administrasjon, helse, undervisning og kultur i A-områder og på denne måten styrke sentrum.</a:t>
            </a:r>
          </a:p>
        </p:txBody>
      </p:sp>
      <p:sp>
        <p:nvSpPr>
          <p:cNvPr id="4" name="Rektangel 3"/>
          <p:cNvSpPr/>
          <p:nvPr/>
        </p:nvSpPr>
        <p:spPr>
          <a:xfrm>
            <a:off x="5641571" y="1781777"/>
            <a:ext cx="6096000" cy="3139321"/>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nb-NO" dirty="0"/>
              <a:t>Sekundært ønsker en å styrke lokalsentrene.</a:t>
            </a:r>
          </a:p>
          <a:p>
            <a:r>
              <a:rPr lang="nb-NO" dirty="0"/>
              <a:t>Ved etablering av virksomheter som kan ligge i både A, B og C områder, prioriteres etablering i A-områder fremfor B-områder og B-områder fremfor C-områder. </a:t>
            </a:r>
          </a:p>
          <a:p>
            <a:endParaRPr lang="nb-NO" dirty="0"/>
          </a:p>
          <a:p>
            <a:r>
              <a:rPr lang="nb-NO" dirty="0"/>
              <a:t>Innenfor B-områdene prioriteres etablering: </a:t>
            </a:r>
          </a:p>
          <a:p>
            <a:pPr marL="285750" indent="-285750">
              <a:buFont typeface="Arial" panose="020B0604020202020204" pitchFamily="34" charset="0"/>
              <a:buChar char="•"/>
            </a:pPr>
            <a:r>
              <a:rPr lang="nb-NO" dirty="0"/>
              <a:t>i lokalsentre fremfor nærsentre</a:t>
            </a:r>
          </a:p>
          <a:p>
            <a:pPr marL="285750" indent="-285750">
              <a:buFont typeface="Arial" panose="020B0604020202020204" pitchFamily="34" charset="0"/>
              <a:buChar char="•"/>
            </a:pPr>
            <a:r>
              <a:rPr lang="nb-NO" dirty="0"/>
              <a:t>i nærsentre fremfor øvrige B-områder. </a:t>
            </a:r>
          </a:p>
          <a:p>
            <a:endParaRPr lang="nb-NO" dirty="0"/>
          </a:p>
          <a:p>
            <a:r>
              <a:rPr lang="nb-NO" dirty="0"/>
              <a:t>I øvrige B-områder prioriteres å fortette der det allerede er aktivitet i dag.</a:t>
            </a:r>
          </a:p>
        </p:txBody>
      </p:sp>
      <p:sp>
        <p:nvSpPr>
          <p:cNvPr id="5" name="Rektangel 4"/>
          <p:cNvSpPr/>
          <p:nvPr/>
        </p:nvSpPr>
        <p:spPr>
          <a:xfrm>
            <a:off x="5641571" y="5167529"/>
            <a:ext cx="6096000" cy="147732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nb-NO" dirty="0"/>
              <a:t>Innenfor C-områdene avhenger prioriteringen av type virksomhet som skal etableres. Daglig service prioriteres i </a:t>
            </a:r>
            <a:r>
              <a:rPr lang="nb-NO" dirty="0" err="1"/>
              <a:t>nærsenter</a:t>
            </a:r>
            <a:r>
              <a:rPr lang="nb-NO" dirty="0"/>
              <a:t> fremfor øvrige C-områder. Virksomheter knyttet til maritim næring etableres i de </a:t>
            </a:r>
            <a:r>
              <a:rPr lang="nb-NO" dirty="0" err="1"/>
              <a:t>sjønære</a:t>
            </a:r>
            <a:r>
              <a:rPr lang="nb-NO" dirty="0"/>
              <a:t> arealene. Annen type C-næring prioriteres i områder som allerede er utbygd i dag.</a:t>
            </a:r>
          </a:p>
        </p:txBody>
      </p:sp>
    </p:spTree>
    <p:extLst>
      <p:ext uri="{BB962C8B-B14F-4D97-AF65-F5344CB8AC3E}">
        <p14:creationId xmlns:p14="http://schemas.microsoft.com/office/powerpoint/2010/main" val="2860275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Røvær</a:t>
            </a:r>
          </a:p>
        </p:txBody>
      </p:sp>
    </p:spTree>
    <p:extLst>
      <p:ext uri="{BB962C8B-B14F-4D97-AF65-F5344CB8AC3E}">
        <p14:creationId xmlns:p14="http://schemas.microsoft.com/office/powerpoint/2010/main" val="1029579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61913" y="-728663"/>
            <a:ext cx="12315825" cy="8315325"/>
          </a:xfrm>
          <a:prstGeom prst="rect">
            <a:avLst/>
          </a:prstGeom>
        </p:spPr>
      </p:pic>
    </p:spTree>
    <p:extLst>
      <p:ext uri="{BB962C8B-B14F-4D97-AF65-F5344CB8AC3E}">
        <p14:creationId xmlns:p14="http://schemas.microsoft.com/office/powerpoint/2010/main" val="2548635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a:t>Kjør debatt</a:t>
            </a:r>
          </a:p>
        </p:txBody>
      </p:sp>
    </p:spTree>
    <p:extLst>
      <p:ext uri="{BB962C8B-B14F-4D97-AF65-F5344CB8AC3E}">
        <p14:creationId xmlns:p14="http://schemas.microsoft.com/office/powerpoint/2010/main" val="4191290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15265" y="0"/>
            <a:ext cx="8343612" cy="6858000"/>
          </a:xfrm>
          <a:prstGeom prst="rect">
            <a:avLst/>
          </a:prstGeom>
        </p:spPr>
      </p:pic>
      <p:sp>
        <p:nvSpPr>
          <p:cNvPr id="3" name="Rektangel 2"/>
          <p:cNvSpPr/>
          <p:nvPr/>
        </p:nvSpPr>
        <p:spPr>
          <a:xfrm>
            <a:off x="8844742" y="889843"/>
            <a:ext cx="3175462" cy="5078313"/>
          </a:xfrm>
          <a:prstGeom prst="rect">
            <a:avLst/>
          </a:prstGeom>
        </p:spPr>
        <p:txBody>
          <a:bodyPr wrap="square">
            <a:spAutoFit/>
          </a:bodyPr>
          <a:lstStyle/>
          <a:p>
            <a:r>
              <a:rPr lang="nb-NO" dirty="0"/>
              <a:t>Ifølge denne framskrivningen vil Haugesund vokse fra en befolkning på rundt 37 500 i 2022, til over 40 000 i 2050, en vekst på i underkant av 3 000 personer.</a:t>
            </a:r>
          </a:p>
          <a:p>
            <a:endParaRPr lang="nb-NO" dirty="0"/>
          </a:p>
          <a:p>
            <a:r>
              <a:rPr lang="nb-NO" dirty="0"/>
              <a:t>Ser vi på endringen i ulike aldersgrupper, er det tydelig at veksten skjer i de eldre aldersgruppene. Aldersgruppen over 68 år har en samlet vekst på over 4500, mens det er en nedgang i aldersgruppen 6-19. </a:t>
            </a:r>
          </a:p>
          <a:p>
            <a:endParaRPr lang="nb-NO" dirty="0"/>
          </a:p>
          <a:p>
            <a:r>
              <a:rPr lang="nb-NO" dirty="0"/>
              <a:t>Befolkningen øker altså, men økningen finnes kun i de eldre aldersgruppene.</a:t>
            </a:r>
          </a:p>
        </p:txBody>
      </p:sp>
    </p:spTree>
    <p:extLst>
      <p:ext uri="{BB962C8B-B14F-4D97-AF65-F5344CB8AC3E}">
        <p14:creationId xmlns:p14="http://schemas.microsoft.com/office/powerpoint/2010/main" val="2797919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Bolig</a:t>
            </a:r>
          </a:p>
        </p:txBody>
      </p:sp>
    </p:spTree>
    <p:extLst>
      <p:ext uri="{BB962C8B-B14F-4D97-AF65-F5344CB8AC3E}">
        <p14:creationId xmlns:p14="http://schemas.microsoft.com/office/powerpoint/2010/main" val="2851220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189028" y="0"/>
            <a:ext cx="4931611" cy="6850850"/>
          </a:xfrm>
          <a:prstGeom prst="rect">
            <a:avLst/>
          </a:prstGeom>
        </p:spPr>
      </p:pic>
      <p:sp>
        <p:nvSpPr>
          <p:cNvPr id="4" name="Rektangel 3"/>
          <p:cNvSpPr/>
          <p:nvPr/>
        </p:nvSpPr>
        <p:spPr>
          <a:xfrm>
            <a:off x="5392189" y="4554308"/>
            <a:ext cx="6496904" cy="2031325"/>
          </a:xfrm>
          <a:prstGeom prst="rect">
            <a:avLst/>
          </a:prstGeom>
        </p:spPr>
        <p:txBody>
          <a:bodyPr wrap="square">
            <a:spAutoFit/>
          </a:bodyPr>
          <a:lstStyle/>
          <a:p>
            <a:r>
              <a:rPr lang="nb-NO" dirty="0"/>
              <a:t>I perioden 2010 - 2021 ble det bygget i alt 2339 boliger i Haugesund. </a:t>
            </a:r>
          </a:p>
          <a:p>
            <a:endParaRPr lang="nb-NO" dirty="0"/>
          </a:p>
          <a:p>
            <a:r>
              <a:rPr lang="nb-NO" dirty="0"/>
              <a:t>Årstallet er satt for datoen boligen fikk statusen "Tatt i bruk". </a:t>
            </a:r>
          </a:p>
          <a:p>
            <a:endParaRPr lang="nb-NO" dirty="0"/>
          </a:p>
          <a:p>
            <a:r>
              <a:rPr lang="nb-NO" dirty="0"/>
              <a:t>I snitt er det tatt i bruk 195 boliger årlig, mens det i toppåret 2015 ble tatt i bruk  367 boliger. </a:t>
            </a:r>
          </a:p>
        </p:txBody>
      </p:sp>
      <p:pic>
        <p:nvPicPr>
          <p:cNvPr id="6" name="Bilde 5"/>
          <p:cNvPicPr>
            <a:picLocks noChangeAspect="1"/>
          </p:cNvPicPr>
          <p:nvPr/>
        </p:nvPicPr>
        <p:blipFill>
          <a:blip r:embed="rId3"/>
          <a:stretch>
            <a:fillRect/>
          </a:stretch>
        </p:blipFill>
        <p:spPr>
          <a:xfrm>
            <a:off x="5392189" y="232757"/>
            <a:ext cx="6496904" cy="4073236"/>
          </a:xfrm>
          <a:prstGeom prst="rect">
            <a:avLst/>
          </a:prstGeom>
        </p:spPr>
      </p:pic>
    </p:spTree>
    <p:extLst>
      <p:ext uri="{BB962C8B-B14F-4D97-AF65-F5344CB8AC3E}">
        <p14:creationId xmlns:p14="http://schemas.microsoft.com/office/powerpoint/2010/main" val="718834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52400" y="-352425"/>
            <a:ext cx="12496800" cy="7562850"/>
          </a:xfrm>
          <a:prstGeom prst="rect">
            <a:avLst/>
          </a:prstGeom>
        </p:spPr>
      </p:pic>
      <p:sp>
        <p:nvSpPr>
          <p:cNvPr id="3" name="Rektangel 2"/>
          <p:cNvSpPr/>
          <p:nvPr/>
        </p:nvSpPr>
        <p:spPr>
          <a:xfrm>
            <a:off x="6251171" y="4605250"/>
            <a:ext cx="5685906"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nb-NO" dirty="0"/>
              <a:t>Ettersom befolkningsveksten i Haugesund er drevet av vekst i eldre aldersgrupper, er det mer riktig å vektlegge </a:t>
            </a:r>
            <a:r>
              <a:rPr lang="nb-NO" dirty="0" err="1"/>
              <a:t>bofrekvensen</a:t>
            </a:r>
            <a:r>
              <a:rPr lang="nb-NO" dirty="0"/>
              <a:t> i aldersgruppen over 20 år. I dag bor det </a:t>
            </a:r>
            <a:r>
              <a:rPr lang="nb-NO" dirty="0" err="1"/>
              <a:t>ca</a:t>
            </a:r>
            <a:r>
              <a:rPr lang="nb-NO" dirty="0"/>
              <a:t> 1,5 personer over 20 år pr. bolig i Haugesund. Når vi legger denne </a:t>
            </a:r>
            <a:r>
              <a:rPr lang="nb-NO" dirty="0" err="1"/>
              <a:t>bofrekvensen</a:t>
            </a:r>
            <a:r>
              <a:rPr lang="nb-NO" dirty="0"/>
              <a:t> til grunn, gir det </a:t>
            </a:r>
            <a:r>
              <a:rPr lang="nb-NO" b="1" dirty="0"/>
              <a:t>et boligbehov på 1600 fram mot 2030 og rundt 2700 boliger fram mot 2050</a:t>
            </a:r>
            <a:r>
              <a:rPr lang="nb-NO" dirty="0"/>
              <a:t>.</a:t>
            </a:r>
          </a:p>
        </p:txBody>
      </p:sp>
      <p:pic>
        <p:nvPicPr>
          <p:cNvPr id="4" name="Bilde 3"/>
          <p:cNvPicPr>
            <a:picLocks noChangeAspect="1"/>
          </p:cNvPicPr>
          <p:nvPr/>
        </p:nvPicPr>
        <p:blipFill rotWithShape="1">
          <a:blip r:embed="rId3"/>
          <a:srcRect t="24889"/>
          <a:stretch/>
        </p:blipFill>
        <p:spPr>
          <a:xfrm>
            <a:off x="816156" y="174171"/>
            <a:ext cx="4443821" cy="2743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58640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Anbefalingen</a:t>
            </a:r>
          </a:p>
        </p:txBody>
      </p:sp>
    </p:spTree>
    <p:extLst>
      <p:ext uri="{BB962C8B-B14F-4D97-AF65-F5344CB8AC3E}">
        <p14:creationId xmlns:p14="http://schemas.microsoft.com/office/powerpoint/2010/main" val="1663121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5" descr="Map&#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a:off x="290195" y="0"/>
            <a:ext cx="6576118" cy="6858000"/>
          </a:xfrm>
          <a:prstGeom prst="rect">
            <a:avLst/>
          </a:prstGeom>
          <a:ln>
            <a:solidFill>
              <a:schemeClr val="tx1">
                <a:lumMod val="95000"/>
                <a:lumOff val="5000"/>
              </a:schemeClr>
            </a:solidFill>
          </a:ln>
        </p:spPr>
      </p:pic>
      <p:sp>
        <p:nvSpPr>
          <p:cNvPr id="3" name="Rektangel 2"/>
          <p:cNvSpPr/>
          <p:nvPr/>
        </p:nvSpPr>
        <p:spPr>
          <a:xfrm>
            <a:off x="7232071" y="4724138"/>
            <a:ext cx="4804757" cy="1754326"/>
          </a:xfrm>
          <a:prstGeom prst="rect">
            <a:avLst/>
          </a:prstGeom>
        </p:spPr>
        <p:txBody>
          <a:bodyPr wrap="square">
            <a:spAutoFit/>
          </a:bodyPr>
          <a:lstStyle/>
          <a:p>
            <a:r>
              <a:rPr lang="nb-NO" dirty="0"/>
              <a:t>10 min gange (svarte linjer) og 10 min sykkel (grønne linjer) fra sentrene. </a:t>
            </a:r>
          </a:p>
          <a:p>
            <a:endParaRPr lang="nb-NO" dirty="0"/>
          </a:p>
          <a:p>
            <a:r>
              <a:rPr lang="nb-NO" dirty="0"/>
              <a:t>For Haugesund sentrum er det vist 10 minutter gange fra de områdene som er definert som sentrumsformål dagens </a:t>
            </a:r>
            <a:r>
              <a:rPr lang="nb-NO" dirty="0" err="1"/>
              <a:t>KPA</a:t>
            </a:r>
            <a:r>
              <a:rPr lang="nb-NO" dirty="0"/>
              <a:t>. </a:t>
            </a:r>
          </a:p>
        </p:txBody>
      </p:sp>
    </p:spTree>
    <p:extLst>
      <p:ext uri="{BB962C8B-B14F-4D97-AF65-F5344CB8AC3E}">
        <p14:creationId xmlns:p14="http://schemas.microsoft.com/office/powerpoint/2010/main" val="144609015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2460</Words>
  <Application>Microsoft Office PowerPoint</Application>
  <PresentationFormat>Widescreen</PresentationFormat>
  <Paragraphs>125</Paragraphs>
  <Slides>38</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38</vt:i4>
      </vt:variant>
    </vt:vector>
  </HeadingPairs>
  <TitlesOfParts>
    <vt:vector size="44" baseType="lpstr">
      <vt:lpstr>Arial</vt:lpstr>
      <vt:lpstr>Avenir Next LT Pro</vt:lpstr>
      <vt:lpstr>Calibri</vt:lpstr>
      <vt:lpstr>Calibri Light</vt:lpstr>
      <vt:lpstr>Courier New</vt:lpstr>
      <vt:lpstr>Office-tema</vt:lpstr>
      <vt:lpstr>Bolig- og næringsanalyser</vt:lpstr>
      <vt:lpstr>Befolkning</vt:lpstr>
      <vt:lpstr>PowerPoint-presentasjon</vt:lpstr>
      <vt:lpstr>PowerPoint-presentasjon</vt:lpstr>
      <vt:lpstr>Bolig</vt:lpstr>
      <vt:lpstr>PowerPoint-presentasjon</vt:lpstr>
      <vt:lpstr>PowerPoint-presentasjon</vt:lpstr>
      <vt:lpstr>Anbefalingen</vt:lpstr>
      <vt:lpstr>PowerPoint-presentasjon</vt:lpstr>
      <vt:lpstr>PowerPoint-presentasjon</vt:lpstr>
      <vt:lpstr>PowerPoint-presentasjon</vt:lpstr>
      <vt:lpstr>Utbyggingsmønster, næring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Potensialet for fortetting</vt:lpstr>
      <vt:lpstr>PowerPoint-presentasjon</vt:lpstr>
      <vt:lpstr>PowerPoint-presentasjon</vt:lpstr>
      <vt:lpstr>PowerPoint-presentasjon</vt:lpstr>
      <vt:lpstr>PowerPoint-presentasjon</vt:lpstr>
      <vt:lpstr>PowerPoint-presentasjon</vt:lpstr>
      <vt:lpstr>PowerPoint-presentasjon</vt:lpstr>
      <vt:lpstr>10-minutters byen</vt:lpstr>
      <vt:lpstr>PowerPoint-presentasjon</vt:lpstr>
      <vt:lpstr>PowerPoint-presentasjon</vt:lpstr>
      <vt:lpstr>PowerPoint-presentasjon</vt:lpstr>
      <vt:lpstr>PowerPoint-presentasjon</vt:lpstr>
      <vt:lpstr>Anbefalt senterstruktur</vt:lpstr>
      <vt:lpstr>PowerPoint-presentasjon</vt:lpstr>
      <vt:lpstr>PowerPoint-presentasjon</vt:lpstr>
      <vt:lpstr>Røvær</vt:lpstr>
      <vt:lpstr>PowerPoint-presentasjon</vt:lpstr>
      <vt:lpstr>Kjør debatt</vt:lpstr>
    </vt:vector>
  </TitlesOfParts>
  <Company>Haugesund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Håkull, Kent Geirmund Dagsland</dc:creator>
  <cp:lastModifiedBy>Lode, Vigdis</cp:lastModifiedBy>
  <cp:revision>27</cp:revision>
  <dcterms:created xsi:type="dcterms:W3CDTF">2022-11-22T19:52:31Z</dcterms:created>
  <dcterms:modified xsi:type="dcterms:W3CDTF">2023-01-06T10:21:26Z</dcterms:modified>
</cp:coreProperties>
</file>